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48" r:id="rId3"/>
    <p:sldId id="322" r:id="rId4"/>
    <p:sldId id="326" r:id="rId5"/>
    <p:sldId id="331" r:id="rId6"/>
    <p:sldId id="330" r:id="rId7"/>
    <p:sldId id="327" r:id="rId8"/>
    <p:sldId id="333" r:id="rId9"/>
    <p:sldId id="334" r:id="rId10"/>
    <p:sldId id="345" r:id="rId11"/>
    <p:sldId id="347" r:id="rId12"/>
    <p:sldId id="336" r:id="rId13"/>
    <p:sldId id="349" r:id="rId14"/>
    <p:sldId id="335" r:id="rId15"/>
    <p:sldId id="337" r:id="rId16"/>
    <p:sldId id="338" r:id="rId17"/>
    <p:sldId id="340" r:id="rId18"/>
    <p:sldId id="339" r:id="rId19"/>
    <p:sldId id="344" r:id="rId20"/>
    <p:sldId id="341" r:id="rId21"/>
    <p:sldId id="342" r:id="rId22"/>
    <p:sldId id="30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9C0308"/>
    <a:srgbClr val="AFABAB"/>
    <a:srgbClr val="F3CEC9"/>
    <a:srgbClr val="972022"/>
    <a:srgbClr val="F6BCBC"/>
    <a:srgbClr val="6490CB"/>
    <a:srgbClr val="B2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500" autoAdjust="0"/>
  </p:normalViewPr>
  <p:slideViewPr>
    <p:cSldViewPr snapToGrid="0">
      <p:cViewPr varScale="1">
        <p:scale>
          <a:sx n="68" d="100"/>
          <a:sy n="68" d="100"/>
        </p:scale>
        <p:origin x="88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A51FE-6F96-4E8E-A49A-EB293A893AC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7D9D8-DF95-4665-85C1-82527CDBB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580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42149-9384-4D46-B20C-A31CB36F1888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96EAE-40E0-41EF-BE24-BFC6198EB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53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49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087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为使风险控制指数的波动率保持不变，风险控制机制会根据基准指数的实际波动率，不断调整对基准指数的风险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4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为使风险控制指数的波动率保持不变，风险控制机制会根据基准指数的实际波动率，不断调整对基准指数的风险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21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为使风险控制指数的波动率保持不变，风险控制机制会根据基准指数的实际波动率，不断调整对基准指数的风险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575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07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北大汇丰名片汇总-29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575050"/>
              </a:clrFrom>
              <a:clrTo>
                <a:srgbClr val="57505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 l="3397" t="17515" r="3304" b="43865"/>
          <a:stretch/>
        </p:blipFill>
        <p:spPr>
          <a:xfrm>
            <a:off x="-8022" y="-16042"/>
            <a:ext cx="12192000" cy="4448329"/>
          </a:xfrm>
          <a:prstGeom prst="rect">
            <a:avLst/>
          </a:prstGeom>
        </p:spPr>
      </p:pic>
      <p:pic>
        <p:nvPicPr>
          <p:cNvPr id="3" name="图片 2" descr="北大汇丰名片汇总-29"/>
          <p:cNvPicPr>
            <a:picLocks noChangeAspect="1"/>
          </p:cNvPicPr>
          <p:nvPr userDrawn="1"/>
        </p:nvPicPr>
        <p:blipFill rotWithShape="1">
          <a:blip r:embed="rId4" cstate="print"/>
          <a:srcRect l="3397" t="14689" r="3304" b="43865"/>
          <a:stretch/>
        </p:blipFill>
        <p:spPr>
          <a:xfrm flipV="1">
            <a:off x="-2" y="2156337"/>
            <a:ext cx="12192000" cy="4773851"/>
          </a:xfrm>
          <a:prstGeom prst="rect">
            <a:avLst/>
          </a:prstGeom>
        </p:spPr>
      </p:pic>
      <p:sp>
        <p:nvSpPr>
          <p:cNvPr id="7" name="椭圆 6"/>
          <p:cNvSpPr/>
          <p:nvPr userDrawn="1"/>
        </p:nvSpPr>
        <p:spPr>
          <a:xfrm>
            <a:off x="10686197" y="607909"/>
            <a:ext cx="1009934" cy="100993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3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197" y="384696"/>
            <a:ext cx="10515600" cy="780501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9C030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燕尾形 5"/>
          <p:cNvSpPr/>
          <p:nvPr userDrawn="1"/>
        </p:nvSpPr>
        <p:spPr>
          <a:xfrm>
            <a:off x="11511889" y="6353267"/>
            <a:ext cx="447775" cy="383232"/>
          </a:xfrm>
          <a:prstGeom prst="chevron">
            <a:avLst>
              <a:gd name="adj" fmla="val 16728"/>
            </a:avLst>
          </a:prstGeom>
          <a:solidFill>
            <a:srgbClr val="972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6899" y="6353269"/>
            <a:ext cx="2743200" cy="365125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fld id="{1827CD8D-0C45-4313-8514-3276C23386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6" b="29673"/>
          <a:stretch/>
        </p:blipFill>
        <p:spPr>
          <a:xfrm>
            <a:off x="10682285" y="6353267"/>
            <a:ext cx="900337" cy="3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261" y="-16162"/>
            <a:ext cx="10338100" cy="1072212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燕尾形 5"/>
          <p:cNvSpPr/>
          <p:nvPr userDrawn="1"/>
        </p:nvSpPr>
        <p:spPr>
          <a:xfrm>
            <a:off x="11511889" y="6353267"/>
            <a:ext cx="447775" cy="383232"/>
          </a:xfrm>
          <a:prstGeom prst="chevron">
            <a:avLst>
              <a:gd name="adj" fmla="val 16728"/>
            </a:avLst>
          </a:prstGeom>
          <a:solidFill>
            <a:srgbClr val="972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6899" y="6353269"/>
            <a:ext cx="2743200" cy="365125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fld id="{1827CD8D-0C45-4313-8514-3276C23386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6" b="29673"/>
          <a:stretch/>
        </p:blipFill>
        <p:spPr>
          <a:xfrm>
            <a:off x="10682285" y="6353267"/>
            <a:ext cx="900337" cy="38393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63532" y="328132"/>
            <a:ext cx="132857" cy="351135"/>
          </a:xfrm>
          <a:prstGeom prst="rect">
            <a:avLst/>
          </a:prstGeom>
          <a:solidFill>
            <a:srgbClr val="9C03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51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37919" y="6353269"/>
            <a:ext cx="2743200" cy="365125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fld id="{1827CD8D-0C45-4313-8514-3276C23386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燕尾形 4"/>
          <p:cNvSpPr/>
          <p:nvPr userDrawn="1"/>
        </p:nvSpPr>
        <p:spPr>
          <a:xfrm>
            <a:off x="11511889" y="6353267"/>
            <a:ext cx="447775" cy="383232"/>
          </a:xfrm>
          <a:prstGeom prst="chevron">
            <a:avLst>
              <a:gd name="adj" fmla="val 16728"/>
            </a:avLst>
          </a:prstGeom>
          <a:solidFill>
            <a:srgbClr val="972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 txBox="1">
            <a:spLocks/>
          </p:cNvSpPr>
          <p:nvPr userDrawn="1"/>
        </p:nvSpPr>
        <p:spPr>
          <a:xfrm>
            <a:off x="9216899" y="63532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黑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27CD8D-0C45-4313-8514-3276C23386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6" b="29673"/>
          <a:stretch/>
        </p:blipFill>
        <p:spPr>
          <a:xfrm>
            <a:off x="10682285" y="6353267"/>
            <a:ext cx="900337" cy="3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3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无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276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04CE4-2EA5-4F49-9ABB-DE1FE6D9DE39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7CD8D-0C45-4313-8514-3276C2338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03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  <p:sldLayoutId id="2147483655" r:id="rId4"/>
    <p:sldLayoutId id="2147483658" r:id="rId5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-2" y="2967992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b="1" spc="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VIX</a:t>
            </a:r>
            <a:r>
              <a:rPr lang="zh-CN" altLang="en-US" sz="3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期货对冲套利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-1" y="5842337"/>
            <a:ext cx="12191999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9720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孙博 李攀郁 聂书涵 余佳豪</a:t>
            </a:r>
            <a:endParaRPr lang="en-US" altLang="zh-CN" sz="1400" dirty="0">
              <a:solidFill>
                <a:srgbClr val="97202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solidFill>
                  <a:srgbClr val="9720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2020-11-23</a:t>
            </a:r>
            <a:endParaRPr lang="en-US" altLang="zh-CN" sz="1400" dirty="0">
              <a:solidFill>
                <a:srgbClr val="97202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5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延伸策略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：增强策略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09451" y="1265589"/>
            <a:ext cx="10871356" cy="5425973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持仓：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月的空头，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6</a:t>
            </a:r>
            <a:r>
              <a:rPr lang="zh-CN" altLang="en-US" sz="1600" dirty="0" smtClean="0"/>
              <a:t>月的多头（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月为展仓后持仓）</a:t>
            </a: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空头触发条件：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过去</a:t>
            </a:r>
            <a:r>
              <a:rPr lang="zh-CN" altLang="en-US" sz="1600" dirty="0"/>
              <a:t>三天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1~3</a:t>
            </a:r>
            <a:r>
              <a:rPr lang="zh-CN" altLang="en-US" sz="1600" dirty="0" smtClean="0"/>
              <a:t>月期货</a:t>
            </a:r>
            <a:r>
              <a:rPr lang="zh-CN" altLang="en-US" sz="1600" dirty="0"/>
              <a:t>的均值＜当天的</a:t>
            </a:r>
            <a:r>
              <a:rPr lang="en-US" altLang="zh-CN" sz="1600" dirty="0" err="1"/>
              <a:t>VIX</a:t>
            </a:r>
            <a:r>
              <a:rPr lang="zh-CN" altLang="en-US" sz="1600" dirty="0" smtClean="0"/>
              <a:t>空头</a:t>
            </a:r>
            <a:r>
              <a:rPr lang="en-US" altLang="zh-CN" sz="1600" dirty="0" smtClean="0"/>
              <a:t>+25</a:t>
            </a:r>
            <a:r>
              <a:rPr lang="en-US" altLang="zh-CN" sz="1600" dirty="0"/>
              <a:t>%</a:t>
            </a:r>
            <a:r>
              <a:rPr lang="zh-CN" altLang="en-US" sz="1600" dirty="0"/>
              <a:t>，上限</a:t>
            </a:r>
            <a:r>
              <a:rPr lang="en-US" altLang="zh-CN" sz="1600" dirty="0"/>
              <a:t>75</a:t>
            </a:r>
            <a:r>
              <a:rPr lang="en-US" altLang="zh-CN" sz="1600" dirty="0" smtClean="0"/>
              <a:t>%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空头平仓：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过去</a:t>
            </a:r>
            <a:r>
              <a:rPr lang="zh-CN" altLang="en-US" sz="1600" dirty="0"/>
              <a:t>三天的第一、二、三月期货的均值＞当天的</a:t>
            </a:r>
            <a:r>
              <a:rPr lang="en-US" altLang="zh-CN" sz="1600" dirty="0" err="1"/>
              <a:t>VIX</a:t>
            </a:r>
            <a:r>
              <a:rPr lang="zh-CN" altLang="en-US" sz="1600" dirty="0" smtClean="0"/>
              <a:t>空头</a:t>
            </a:r>
            <a:r>
              <a:rPr lang="en-US" altLang="zh-CN" sz="1600" dirty="0" smtClean="0"/>
              <a:t>-25</a:t>
            </a:r>
            <a:r>
              <a:rPr lang="en-US" altLang="zh-CN" sz="1600" dirty="0"/>
              <a:t>%</a:t>
            </a:r>
            <a:r>
              <a:rPr lang="zh-CN" altLang="en-US" sz="1600" dirty="0"/>
              <a:t>，下限</a:t>
            </a:r>
            <a:r>
              <a:rPr lang="en-US" altLang="zh-CN" sz="1600" dirty="0" smtClean="0"/>
              <a:t>0</a:t>
            </a:r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每次每日</a:t>
            </a:r>
            <a:r>
              <a:rPr lang="zh-CN" altLang="en-US" sz="1600" dirty="0" smtClean="0"/>
              <a:t>平</a:t>
            </a:r>
            <a:r>
              <a:rPr lang="en-US" altLang="zh-CN" sz="1600" dirty="0" smtClean="0"/>
              <a:t>25%</a:t>
            </a: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多头仓位：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</a:t>
            </a:r>
            <a:r>
              <a:rPr lang="en-US" altLang="zh-CN" sz="1600" dirty="0" smtClean="0"/>
              <a:t>ignal </a:t>
            </a:r>
            <a:r>
              <a:rPr lang="en-US" altLang="zh-CN" sz="1600" dirty="0"/>
              <a:t>0</a:t>
            </a:r>
            <a:r>
              <a:rPr lang="zh-CN" altLang="en-US" sz="1600" dirty="0" smtClean="0"/>
              <a:t>：（第三个月的期货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第一个月期货）</a:t>
            </a:r>
            <a:r>
              <a:rPr lang="en-US" altLang="zh-CN" sz="1600" dirty="0" smtClean="0"/>
              <a:t>-0.2</a:t>
            </a:r>
            <a:r>
              <a:rPr lang="zh-CN" altLang="en-US" sz="1600" dirty="0" smtClean="0"/>
              <a:t>＞（第七个月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第四个月期货）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Signal 0.5</a:t>
            </a:r>
            <a:r>
              <a:rPr lang="zh-CN" altLang="en-US" sz="1600" dirty="0" smtClean="0"/>
              <a:t>：（第三个月的期货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第一个月期货）</a:t>
            </a:r>
            <a:r>
              <a:rPr lang="en-US" altLang="zh-CN" sz="1600" dirty="0" smtClean="0"/>
              <a:t>-0.2</a:t>
            </a:r>
            <a:r>
              <a:rPr lang="zh-CN" altLang="en-US" sz="1600" dirty="0" smtClean="0"/>
              <a:t>＜（第七个月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第四个月期货）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Signal 1</a:t>
            </a:r>
            <a:r>
              <a:rPr lang="zh-CN" altLang="en-US" sz="1600" dirty="0" smtClean="0"/>
              <a:t>：（第三个月的期货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第一个月期货）</a:t>
            </a:r>
            <a:r>
              <a:rPr lang="en-US" altLang="zh-CN" sz="1600" dirty="0" smtClean="0"/>
              <a:t>+0.2</a:t>
            </a:r>
            <a:r>
              <a:rPr lang="zh-CN" altLang="en-US" sz="1600" dirty="0" smtClean="0"/>
              <a:t>＜（第七个月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第四个月期货）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每</a:t>
            </a:r>
            <a:r>
              <a:rPr lang="zh-CN" altLang="en-US" sz="1600" dirty="0"/>
              <a:t>日</a:t>
            </a:r>
            <a:r>
              <a:rPr lang="zh-CN" altLang="en-US" sz="1600" dirty="0" smtClean="0"/>
              <a:t>多头仓位</a:t>
            </a:r>
            <a:r>
              <a:rPr lang="en-US" altLang="zh-CN" sz="1600" dirty="0" smtClean="0"/>
              <a:t>=75</a:t>
            </a:r>
            <a:r>
              <a:rPr lang="en-US" altLang="zh-CN" sz="1600" dirty="0"/>
              <a:t>% + 25% * </a:t>
            </a:r>
            <a:r>
              <a:rPr lang="zh-CN" altLang="en-US" sz="1600" dirty="0"/>
              <a:t>过去三天</a:t>
            </a:r>
            <a:r>
              <a:rPr lang="en-US" altLang="zh-CN" sz="1600" dirty="0"/>
              <a:t>signal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均值</a:t>
            </a: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展仓：多头</a:t>
            </a:r>
            <a:r>
              <a:rPr lang="en-US" altLang="zh-CN" sz="1600" dirty="0"/>
              <a:t>4~7</a:t>
            </a:r>
            <a:r>
              <a:rPr lang="zh-CN" altLang="en-US" sz="1600" dirty="0"/>
              <a:t>月的期货合约（</a:t>
            </a:r>
            <a:r>
              <a:rPr lang="en-US" altLang="zh-CN" sz="1600" dirty="0"/>
              <a:t>4</a:t>
            </a:r>
            <a:r>
              <a:rPr lang="zh-CN" altLang="en-US" sz="1600" dirty="0"/>
              <a:t>月逐日移仓到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zh-CN" altLang="en-US" sz="1600" dirty="0" smtClean="0"/>
              <a:t>），空头</a:t>
            </a:r>
            <a:r>
              <a:rPr lang="en-US" altLang="zh-CN" sz="1600" dirty="0" smtClean="0"/>
              <a:t>1~3</a:t>
            </a:r>
            <a:r>
              <a:rPr lang="zh-CN" altLang="en-US" sz="1600" dirty="0"/>
              <a:t>月的</a:t>
            </a:r>
            <a:r>
              <a:rPr lang="zh-CN" altLang="en-US" sz="1600" dirty="0" smtClean="0"/>
              <a:t>合约（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月逐日移仓到</a:t>
            </a:r>
            <a:r>
              <a:rPr lang="en-US" altLang="zh-CN" sz="1600" dirty="0" smtClean="0"/>
              <a:t>4</a:t>
            </a:r>
            <a:r>
              <a:rPr lang="zh-CN" altLang="en-US" sz="1600" smtClean="0"/>
              <a:t>月</a:t>
            </a:r>
            <a:r>
              <a:rPr lang="zh-CN" altLang="en-US" sz="1600" smtClean="0"/>
              <a:t>）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09451" y="896257"/>
            <a:ext cx="1072838" cy="369332"/>
          </a:xfrm>
          <a:prstGeom prst="rect">
            <a:avLst/>
          </a:prstGeom>
          <a:solidFill>
            <a:srgbClr val="9C03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策  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3" y="4766776"/>
            <a:ext cx="4094377" cy="171719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072" y="4757110"/>
            <a:ext cx="4243286" cy="17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2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三</a:t>
            </a:r>
            <a:r>
              <a:rPr lang="zh-CN" altLang="en-US" sz="2400" dirty="0" smtClean="0"/>
              <a:t>个策略对比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graphicFrame>
        <p:nvGraphicFramePr>
          <p:cNvPr id="9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220427"/>
              </p:ext>
            </p:extLst>
          </p:nvPr>
        </p:nvGraphicFramePr>
        <p:xfrm>
          <a:off x="579480" y="1236094"/>
          <a:ext cx="10882847" cy="3571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740">
                  <a:extLst>
                    <a:ext uri="{9D8B030D-6E8A-4147-A177-3AD203B41FA5}">
                      <a16:colId xmlns:a16="http://schemas.microsoft.com/office/drawing/2014/main" val="3454748124"/>
                    </a:ext>
                  </a:extLst>
                </a:gridCol>
                <a:gridCol w="2749479">
                  <a:extLst>
                    <a:ext uri="{9D8B030D-6E8A-4147-A177-3AD203B41FA5}">
                      <a16:colId xmlns:a16="http://schemas.microsoft.com/office/drawing/2014/main" val="1005741699"/>
                    </a:ext>
                  </a:extLst>
                </a:gridCol>
                <a:gridCol w="3715863">
                  <a:extLst>
                    <a:ext uri="{9D8B030D-6E8A-4147-A177-3AD203B41FA5}">
                      <a16:colId xmlns:a16="http://schemas.microsoft.com/office/drawing/2014/main" val="423209366"/>
                    </a:ext>
                  </a:extLst>
                </a:gridCol>
              </a:tblGrid>
              <a:tr h="4433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sz="12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基础策略</a:t>
                      </a:r>
                      <a:endParaRPr sz="1200" b="1" kern="1200" spc="-1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延伸策略</a:t>
                      </a:r>
                      <a:r>
                        <a:rPr lang="en-US" altLang="zh-CN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zh-CN" altLang="en-US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：风险控制</a:t>
                      </a:r>
                      <a:endParaRPr sz="1200" b="1" kern="1200" spc="-1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延伸策略</a:t>
                      </a:r>
                      <a:r>
                        <a:rPr lang="en-US" altLang="zh-CN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lang="zh-CN" altLang="en-US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：增强策略</a:t>
                      </a:r>
                      <a:endParaRPr sz="1200" b="1" kern="1200" spc="-1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98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持仓月份</a:t>
                      </a:r>
                      <a:endParaRPr sz="1200" b="1" kern="120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近三月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近三月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近七月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350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endParaRPr lang="en-US" altLang="zh-CN" sz="1200" b="1" kern="1200" dirty="0" smtClean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46990" algn="ctr" defTabSz="914377" rtl="0" eaLnBrk="1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空头仓位（触发条件）</a:t>
                      </a:r>
                      <a:endParaRPr sz="1200" b="1" kern="120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连续三日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当日</a:t>
                      </a:r>
                      <a:r>
                        <a:rPr lang="en-US" altLang="zh-CN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VIX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现货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&lt;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近两月期货均价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连续三日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当日</a:t>
                      </a:r>
                      <a:r>
                        <a:rPr lang="en-US" altLang="zh-CN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VIX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现货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&lt;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近两月期货均价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过去三天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1~3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月期货的均值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＜当天的</a:t>
                      </a:r>
                      <a:r>
                        <a:rPr lang="en-US" altLang="zh-CN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VIX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空头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+25%</a:t>
                      </a: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上限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75%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198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空头平仓</a:t>
                      </a:r>
                      <a:endParaRPr sz="1200" b="1" kern="120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逐日平仓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20%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逐日平仓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20%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逐日平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仓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25%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787099"/>
                  </a:ext>
                </a:extLst>
              </a:tr>
              <a:tr h="420198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多头仓位</a:t>
                      </a:r>
                      <a:endParaRPr sz="1200" b="1" kern="120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满仓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Arial"/>
                        </a:rPr>
                        <a:t>满仓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75% + 25% × 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过去三天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signal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*的均值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198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2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展仓</a:t>
                      </a:r>
                      <a:endParaRPr sz="1200" b="1" kern="120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多空均逐日向下月展仓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多空均逐日向下月展仓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多：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月向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月展仓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空：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月向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月展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仓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展仓量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1.65%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（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33%/20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）**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480" y="4987901"/>
            <a:ext cx="83958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" defTabSz="914377" fontAlgn="ctr">
              <a:spcBef>
                <a:spcPts val="320"/>
              </a:spcBef>
            </a:pPr>
            <a:r>
              <a:rPr lang="en-US" altLang="zh-CN" sz="1400" b="1" dirty="0" smtClean="0">
                <a:latin typeface="+mj-ea"/>
                <a:cs typeface="Arial"/>
              </a:rPr>
              <a:t>*</a:t>
            </a:r>
            <a:r>
              <a:rPr lang="zh-CN" altLang="en-US" sz="1400" b="1" dirty="0" smtClean="0">
                <a:latin typeface="+mj-ea"/>
                <a:cs typeface="Arial"/>
              </a:rPr>
              <a:t>注：</a:t>
            </a:r>
            <a:r>
              <a:rPr lang="en-US" altLang="zh-CN" sz="1400" b="1" dirty="0" smtClean="0">
                <a:latin typeface="+mj-ea"/>
                <a:cs typeface="Arial"/>
              </a:rPr>
              <a:t>A </a:t>
            </a:r>
            <a:r>
              <a:rPr lang="en-US" altLang="zh-CN" sz="1400" b="1" dirty="0">
                <a:latin typeface="+mj-ea"/>
                <a:cs typeface="Arial"/>
              </a:rPr>
              <a:t>= </a:t>
            </a:r>
            <a:r>
              <a:rPr lang="zh-CN" altLang="en-US" sz="1400" b="1" dirty="0">
                <a:latin typeface="+mj-ea"/>
                <a:cs typeface="Arial"/>
              </a:rPr>
              <a:t>第三个月的期货</a:t>
            </a:r>
            <a:r>
              <a:rPr lang="en-US" altLang="zh-CN" sz="1400" b="1" dirty="0">
                <a:latin typeface="+mj-ea"/>
                <a:cs typeface="Arial"/>
              </a:rPr>
              <a:t>-</a:t>
            </a:r>
            <a:r>
              <a:rPr lang="zh-CN" altLang="en-US" sz="1400" b="1" dirty="0">
                <a:latin typeface="+mj-ea"/>
                <a:cs typeface="Arial"/>
              </a:rPr>
              <a:t>第一个月</a:t>
            </a:r>
            <a:r>
              <a:rPr lang="zh-CN" altLang="en-US" sz="1400" b="1" dirty="0" smtClean="0">
                <a:latin typeface="+mj-ea"/>
                <a:cs typeface="Arial"/>
              </a:rPr>
              <a:t>期货，</a:t>
            </a:r>
            <a:r>
              <a:rPr lang="en-US" altLang="zh-CN" sz="1400" b="1" dirty="0" smtClean="0">
                <a:latin typeface="+mj-ea"/>
                <a:cs typeface="Arial"/>
              </a:rPr>
              <a:t>B </a:t>
            </a:r>
            <a:r>
              <a:rPr lang="en-US" altLang="zh-CN" sz="1400" b="1" dirty="0">
                <a:latin typeface="+mj-ea"/>
                <a:cs typeface="Arial"/>
              </a:rPr>
              <a:t>=</a:t>
            </a:r>
            <a:r>
              <a:rPr lang="zh-CN" altLang="en-US" sz="1400" b="1" dirty="0">
                <a:latin typeface="+mj-ea"/>
                <a:cs typeface="Arial"/>
              </a:rPr>
              <a:t>第七个月</a:t>
            </a:r>
            <a:r>
              <a:rPr lang="en-US" altLang="zh-CN" sz="1400" b="1" dirty="0">
                <a:latin typeface="+mj-ea"/>
                <a:cs typeface="Arial"/>
              </a:rPr>
              <a:t>-</a:t>
            </a:r>
            <a:r>
              <a:rPr lang="zh-CN" altLang="en-US" sz="1400" b="1" dirty="0">
                <a:latin typeface="+mj-ea"/>
                <a:cs typeface="Arial"/>
              </a:rPr>
              <a:t>第四个月</a:t>
            </a:r>
            <a:r>
              <a:rPr lang="zh-CN" altLang="en-US" sz="1400" b="1" dirty="0" smtClean="0">
                <a:latin typeface="+mj-ea"/>
                <a:cs typeface="Arial"/>
              </a:rPr>
              <a:t>期货</a:t>
            </a:r>
            <a:endParaRPr lang="en-US" altLang="zh-CN" sz="1400" b="1" dirty="0" smtClean="0">
              <a:latin typeface="+mj-ea"/>
              <a:cs typeface="Arial"/>
            </a:endParaRPr>
          </a:p>
          <a:p>
            <a:pPr marL="461010" lvl="1" defTabSz="914377" fontAlgn="ctr">
              <a:spcBef>
                <a:spcPts val="320"/>
              </a:spcBef>
            </a:pPr>
            <a:r>
              <a:rPr lang="en-US" altLang="zh-CN" sz="1400" b="1" dirty="0">
                <a:latin typeface="+mj-ea"/>
                <a:cs typeface="Arial"/>
              </a:rPr>
              <a:t>Signal 0</a:t>
            </a:r>
            <a:r>
              <a:rPr lang="zh-CN" altLang="en-US" sz="1400" b="1" dirty="0">
                <a:latin typeface="+mj-ea"/>
                <a:cs typeface="Arial"/>
              </a:rPr>
              <a:t>：</a:t>
            </a:r>
            <a:r>
              <a:rPr lang="en-US" altLang="zh-CN" sz="1400" b="1" dirty="0">
                <a:latin typeface="+mj-ea"/>
                <a:cs typeface="Arial"/>
              </a:rPr>
              <a:t>A - 0.2 </a:t>
            </a:r>
            <a:r>
              <a:rPr lang="zh-CN" altLang="en-US" sz="1400" b="1" dirty="0">
                <a:latin typeface="+mj-ea"/>
                <a:cs typeface="Arial"/>
              </a:rPr>
              <a:t>＞ </a:t>
            </a:r>
            <a:r>
              <a:rPr lang="en-US" altLang="zh-CN" sz="1400" b="1" dirty="0">
                <a:latin typeface="+mj-ea"/>
                <a:cs typeface="Arial"/>
              </a:rPr>
              <a:t>B</a:t>
            </a:r>
            <a:endParaRPr lang="zh-CN" altLang="en-US" sz="1400" b="1" dirty="0">
              <a:latin typeface="+mj-ea"/>
              <a:cs typeface="Arial"/>
            </a:endParaRPr>
          </a:p>
          <a:p>
            <a:pPr marL="461010" lvl="1" defTabSz="914377" fontAlgn="ctr">
              <a:spcBef>
                <a:spcPts val="320"/>
              </a:spcBef>
            </a:pPr>
            <a:r>
              <a:rPr lang="en-US" altLang="zh-CN" sz="1400" b="1" dirty="0">
                <a:latin typeface="+mj-ea"/>
                <a:cs typeface="Arial"/>
              </a:rPr>
              <a:t>Signal 0.5</a:t>
            </a:r>
            <a:r>
              <a:rPr lang="zh-CN" altLang="en-US" sz="1400" b="1" dirty="0">
                <a:latin typeface="+mj-ea"/>
                <a:cs typeface="Arial"/>
              </a:rPr>
              <a:t>：</a:t>
            </a:r>
            <a:r>
              <a:rPr lang="en-US" altLang="zh-CN" sz="1400" b="1" dirty="0">
                <a:latin typeface="+mj-ea"/>
                <a:cs typeface="Arial"/>
              </a:rPr>
              <a:t>A - 0.2 </a:t>
            </a:r>
            <a:r>
              <a:rPr lang="zh-CN" altLang="en-US" sz="1400" b="1" dirty="0">
                <a:latin typeface="+mj-ea"/>
                <a:cs typeface="Arial"/>
              </a:rPr>
              <a:t>＜ </a:t>
            </a:r>
            <a:r>
              <a:rPr lang="en-US" altLang="zh-CN" sz="1400" b="1" dirty="0">
                <a:latin typeface="+mj-ea"/>
                <a:cs typeface="Arial"/>
              </a:rPr>
              <a:t>B</a:t>
            </a:r>
            <a:endParaRPr lang="zh-CN" altLang="en-US" sz="1400" b="1" dirty="0">
              <a:latin typeface="+mj-ea"/>
              <a:cs typeface="Arial"/>
            </a:endParaRPr>
          </a:p>
          <a:p>
            <a:pPr marL="461010" lvl="1" defTabSz="914377" fontAlgn="ctr">
              <a:spcBef>
                <a:spcPts val="320"/>
              </a:spcBef>
            </a:pPr>
            <a:r>
              <a:rPr lang="en-US" altLang="zh-CN" sz="1400" b="1" dirty="0">
                <a:latin typeface="+mj-ea"/>
                <a:cs typeface="Arial"/>
              </a:rPr>
              <a:t>Signal 1</a:t>
            </a:r>
            <a:r>
              <a:rPr lang="zh-CN" altLang="en-US" sz="1400" b="1" dirty="0">
                <a:latin typeface="+mj-ea"/>
                <a:cs typeface="Arial"/>
              </a:rPr>
              <a:t>：</a:t>
            </a:r>
            <a:r>
              <a:rPr lang="en-US" altLang="zh-CN" sz="1400" b="1" dirty="0">
                <a:latin typeface="+mj-ea"/>
                <a:cs typeface="Arial"/>
              </a:rPr>
              <a:t>A + 0.2 </a:t>
            </a:r>
            <a:r>
              <a:rPr lang="zh-CN" altLang="en-US" sz="1400" b="1" dirty="0">
                <a:latin typeface="+mj-ea"/>
                <a:cs typeface="Arial"/>
              </a:rPr>
              <a:t>＜ </a:t>
            </a:r>
            <a:r>
              <a:rPr lang="en-US" altLang="zh-CN" sz="1400" b="1" dirty="0" smtClean="0">
                <a:latin typeface="+mj-ea"/>
                <a:cs typeface="Arial"/>
              </a:rPr>
              <a:t>B</a:t>
            </a:r>
          </a:p>
          <a:p>
            <a:pPr marL="3810" defTabSz="914377" fontAlgn="ctr">
              <a:spcBef>
                <a:spcPts val="320"/>
              </a:spcBef>
            </a:pPr>
            <a:r>
              <a:rPr lang="zh-CN" altLang="en-US" sz="1400" b="1" dirty="0" smtClean="0">
                <a:latin typeface="+mj-ea"/>
                <a:cs typeface="Arial"/>
              </a:rPr>
              <a:t>**注：假设当月</a:t>
            </a:r>
            <a:r>
              <a:rPr lang="en-US" altLang="zh-CN" sz="1400" b="1" dirty="0" smtClean="0">
                <a:latin typeface="+mj-ea"/>
                <a:cs typeface="Arial"/>
              </a:rPr>
              <a:t>20</a:t>
            </a:r>
            <a:r>
              <a:rPr lang="zh-CN" altLang="en-US" sz="1400" b="1" dirty="0" smtClean="0">
                <a:latin typeface="+mj-ea"/>
                <a:cs typeface="Arial"/>
              </a:rPr>
              <a:t>个交易日</a:t>
            </a:r>
            <a:endParaRPr lang="zh-CN" altLang="en-US" sz="1400" b="1" dirty="0">
              <a:latin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63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370951" y="1324999"/>
            <a:ext cx="10972423" cy="3962880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常规策略</a:t>
            </a:r>
            <a:r>
              <a:rPr lang="zh-CN" altLang="en-US" sz="1600" b="1" dirty="0">
                <a:solidFill>
                  <a:srgbClr val="C00000"/>
                </a:solidFill>
              </a:rPr>
              <a:t>，</a:t>
            </a:r>
            <a:r>
              <a:rPr lang="en-US" altLang="zh-CN" sz="1600" b="1" dirty="0">
                <a:solidFill>
                  <a:srgbClr val="C00000"/>
                </a:solidFill>
              </a:rPr>
              <a:t>0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手续费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加强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1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：强平策略</a:t>
            </a:r>
            <a:r>
              <a:rPr lang="zh-CN" altLang="en-US" sz="1600" b="1" dirty="0">
                <a:solidFill>
                  <a:srgbClr val="C00000"/>
                </a:solidFill>
              </a:rPr>
              <a:t>，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空头一次性全部</a:t>
            </a:r>
            <a:r>
              <a:rPr lang="zh-CN" altLang="en-US" sz="1600" b="1" dirty="0">
                <a:solidFill>
                  <a:srgbClr val="C00000"/>
                </a:solidFill>
              </a:rPr>
              <a:t>平仓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加强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：风险控制策略</a:t>
            </a:r>
            <a:r>
              <a:rPr lang="zh-CN" altLang="en-US" sz="1600" dirty="0"/>
              <a:t>，根据</a:t>
            </a:r>
            <a:r>
              <a:rPr lang="en-US" altLang="zh-CN" sz="1600" dirty="0"/>
              <a:t>40</a:t>
            </a:r>
            <a:r>
              <a:rPr lang="zh-CN" altLang="en-US" sz="1600" dirty="0"/>
              <a:t>天波动率调整</a:t>
            </a:r>
            <a:r>
              <a:rPr lang="zh-CN" altLang="en-US" sz="1600" dirty="0" smtClean="0"/>
              <a:t>仓位（阈值</a:t>
            </a:r>
            <a:r>
              <a:rPr lang="en-US" altLang="zh-CN" sz="1600" dirty="0"/>
              <a:t>5</a:t>
            </a:r>
            <a:r>
              <a:rPr lang="en-US" altLang="zh-CN" sz="1600" dirty="0" smtClean="0"/>
              <a:t>%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加强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：风险</a:t>
            </a:r>
            <a:r>
              <a:rPr lang="zh-CN" altLang="en-US" sz="1600" dirty="0"/>
              <a:t>控制策略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根据年化波动率调整</a:t>
            </a:r>
            <a:r>
              <a:rPr lang="zh-CN" altLang="en-US" sz="1600" dirty="0" smtClean="0"/>
              <a:t>仓位（阈值</a:t>
            </a:r>
            <a:r>
              <a:rPr lang="en-US" altLang="zh-CN" sz="1600" dirty="0"/>
              <a:t>5</a:t>
            </a:r>
            <a:r>
              <a:rPr lang="en-US" altLang="zh-CN" sz="1600" dirty="0" smtClean="0"/>
              <a:t>%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加强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：空头强平</a:t>
            </a:r>
            <a:r>
              <a:rPr lang="en-US" altLang="zh-CN" sz="1600" dirty="0" smtClean="0"/>
              <a:t>+</a:t>
            </a:r>
            <a:r>
              <a:rPr lang="zh-CN" altLang="en-US" sz="1600" dirty="0"/>
              <a:t>风险控制</a:t>
            </a:r>
            <a:r>
              <a:rPr lang="zh-CN" altLang="en-US" sz="1600" dirty="0" smtClean="0"/>
              <a:t>策略</a:t>
            </a:r>
            <a:r>
              <a:rPr lang="zh-CN" altLang="en-US" sz="1600" dirty="0"/>
              <a:t>，根据年化波动率调整</a:t>
            </a:r>
            <a:r>
              <a:rPr lang="zh-CN" altLang="en-US" sz="1600" dirty="0" smtClean="0"/>
              <a:t>仓位（阈值</a:t>
            </a:r>
            <a:r>
              <a:rPr lang="en-US" altLang="zh-CN" sz="1600" dirty="0"/>
              <a:t>5%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加强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：增强策略，多空共持仓七个月期货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常规</a:t>
            </a:r>
            <a:r>
              <a:rPr lang="zh-CN" altLang="en-US" sz="1600" dirty="0"/>
              <a:t>策略，双边</a:t>
            </a:r>
            <a:r>
              <a:rPr lang="en-US" altLang="zh-CN" sz="1600" dirty="0"/>
              <a:t>0.1%</a:t>
            </a:r>
            <a:r>
              <a:rPr lang="zh-CN" altLang="en-US" sz="1600" dirty="0" smtClean="0"/>
              <a:t>费率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0951" y="963632"/>
            <a:ext cx="1226560" cy="369332"/>
          </a:xfrm>
          <a:prstGeom prst="rect">
            <a:avLst/>
          </a:prstGeom>
          <a:solidFill>
            <a:srgbClr val="9C03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7055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16899" y="6161504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70952" y="1332964"/>
            <a:ext cx="6057558" cy="4524315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根据</a:t>
            </a:r>
            <a:r>
              <a:rPr lang="en-US" altLang="zh-CN" sz="1600" dirty="0" err="1" smtClean="0"/>
              <a:t>Quantopian</a:t>
            </a:r>
            <a:r>
              <a:rPr lang="zh-CN" altLang="en-US" sz="1600" dirty="0" smtClean="0"/>
              <a:t>的</a:t>
            </a:r>
            <a:r>
              <a:rPr lang="en-US" altLang="zh-CN" sz="1600" dirty="0" err="1" smtClean="0"/>
              <a:t>zipline</a:t>
            </a:r>
            <a:r>
              <a:rPr lang="zh-CN" altLang="en-US" sz="1600" dirty="0" smtClean="0"/>
              <a:t>回测框架编写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Backtest</a:t>
            </a:r>
            <a:r>
              <a:rPr lang="zh-CN" altLang="en-US" sz="1600" dirty="0" smtClean="0"/>
              <a:t>类：回测</a:t>
            </a:r>
            <a:r>
              <a:rPr lang="zh-CN" altLang="en-US" sz="1600" dirty="0"/>
              <a:t>类，回测框架的</a:t>
            </a:r>
            <a:r>
              <a:rPr lang="zh-CN" altLang="en-US" sz="1600" dirty="0" smtClean="0"/>
              <a:t>入口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DataHandler</a:t>
            </a:r>
            <a:r>
              <a:rPr lang="zh-CN" altLang="en-US" sz="1600" dirty="0" smtClean="0"/>
              <a:t>类：数据接口类，用于从</a:t>
            </a:r>
            <a:r>
              <a:rPr lang="en-US" altLang="zh-CN" sz="1600" dirty="0" smtClean="0"/>
              <a:t>SQL</a:t>
            </a:r>
            <a:r>
              <a:rPr lang="zh-CN" altLang="en-US" sz="1600" dirty="0" smtClean="0"/>
              <a:t>等接口获取数据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Strategy</a:t>
            </a:r>
            <a:r>
              <a:rPr lang="zh-CN" altLang="en-US" sz="1600" dirty="0" smtClean="0"/>
              <a:t>类：策略类，需要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Portfolio</a:t>
            </a:r>
            <a:r>
              <a:rPr lang="zh-CN" altLang="en-US" sz="1600" dirty="0" smtClean="0"/>
              <a:t>类：组合类，用于计算</a:t>
            </a:r>
            <a:r>
              <a:rPr lang="en-US" altLang="zh-CN" sz="1600" dirty="0" smtClean="0"/>
              <a:t>P&amp;L</a:t>
            </a:r>
            <a:r>
              <a:rPr lang="zh-CN" altLang="en-US" sz="1600" dirty="0" smtClean="0"/>
              <a:t>、持仓数据等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Event</a:t>
            </a:r>
            <a:r>
              <a:rPr lang="zh-CN" altLang="en-US" sz="1600" dirty="0" smtClean="0"/>
              <a:t>类：事件类，触发策略函数的事件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Execution</a:t>
            </a:r>
            <a:r>
              <a:rPr lang="zh-CN" altLang="en-US" sz="1600" dirty="0" smtClean="0"/>
              <a:t>类：执行类，记录下单执行结果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Benchmark</a:t>
            </a:r>
            <a:r>
              <a:rPr lang="zh-CN" altLang="en-US" sz="1600" dirty="0" smtClean="0"/>
              <a:t>类：基准类（可选）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Performance</a:t>
            </a:r>
            <a:r>
              <a:rPr lang="zh-CN" altLang="en-US" sz="1600" dirty="0" smtClean="0"/>
              <a:t>类：业绩评价类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OrderCost</a:t>
            </a:r>
            <a:r>
              <a:rPr lang="zh-CN" altLang="en-US" sz="1600" dirty="0" smtClean="0"/>
              <a:t>类：费用类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370951" y="963632"/>
            <a:ext cx="1226560" cy="369332"/>
          </a:xfrm>
          <a:prstGeom prst="rect">
            <a:avLst/>
          </a:prstGeom>
          <a:solidFill>
            <a:srgbClr val="9C03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回</a:t>
            </a:r>
            <a:r>
              <a:rPr lang="zh-CN" altLang="en-US" dirty="0" smtClean="0">
                <a:solidFill>
                  <a:schemeClr val="bg1"/>
                </a:solidFill>
              </a:rPr>
              <a:t>测框架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61" y="-16162"/>
            <a:ext cx="10338100" cy="107221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291" y="1332963"/>
            <a:ext cx="5216631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5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常规策略，</a:t>
            </a:r>
            <a:r>
              <a:rPr lang="en-US" altLang="zh-CN" sz="1600" b="1" dirty="0" smtClean="0"/>
              <a:t>0</a:t>
            </a:r>
            <a:r>
              <a:rPr lang="zh-CN" altLang="en-US" sz="1600" b="1" dirty="0" smtClean="0"/>
              <a:t>手续费</a:t>
            </a:r>
            <a:endParaRPr lang="en-US" altLang="zh-CN" sz="1600" b="1" dirty="0" smtClean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8" y="1613735"/>
            <a:ext cx="8370393" cy="4645568"/>
          </a:xfrm>
          <a:prstGeom prst="rect">
            <a:avLst/>
          </a:prstGeom>
        </p:spPr>
      </p:pic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073072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454.61%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13.17%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6.73%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30.03%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56.72%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00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0" y="1614519"/>
            <a:ext cx="8367568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788806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加强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：强</a:t>
            </a:r>
            <a:r>
              <a:rPr lang="zh-CN" altLang="en-US" sz="1600" b="1" dirty="0"/>
              <a:t>平策略，</a:t>
            </a:r>
            <a:r>
              <a:rPr lang="zh-CN" altLang="en-US" sz="1600" b="1" dirty="0" smtClean="0"/>
              <a:t>空头一次性全部</a:t>
            </a:r>
            <a:r>
              <a:rPr lang="zh-CN" altLang="en-US" sz="1600" b="1" dirty="0"/>
              <a:t>平</a:t>
            </a:r>
            <a:r>
              <a:rPr lang="zh-CN" altLang="en-US" sz="1600" b="1" dirty="0" smtClean="0"/>
              <a:t>仓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年</a:t>
            </a:r>
            <a:r>
              <a:rPr lang="zh-CN" altLang="en-US" sz="1600" dirty="0" smtClean="0"/>
              <a:t>收益率为六个策略中最高，但手续费或影响收益率</a:t>
            </a:r>
            <a:endParaRPr lang="en-US" altLang="zh-CN" sz="1600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825239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560.80%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14.61%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8.17%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32.64%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52.85%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0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1" y="1614519"/>
            <a:ext cx="8367568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加强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：风险</a:t>
            </a:r>
            <a:r>
              <a:rPr lang="zh-CN" altLang="en-US" sz="1600" b="1" dirty="0"/>
              <a:t>控制</a:t>
            </a:r>
            <a:r>
              <a:rPr lang="zh-CN" altLang="en-US" sz="1600" b="1" dirty="0" smtClean="0"/>
              <a:t>策略</a:t>
            </a:r>
            <a:r>
              <a:rPr lang="zh-CN" altLang="en-US" sz="1600" b="1" dirty="0"/>
              <a:t>，根据</a:t>
            </a:r>
            <a:r>
              <a:rPr lang="en-US" altLang="zh-CN" sz="1600" b="1" dirty="0"/>
              <a:t>40</a:t>
            </a:r>
            <a:r>
              <a:rPr lang="zh-CN" altLang="en-US" sz="1600" b="1" dirty="0"/>
              <a:t>天波动率</a:t>
            </a:r>
            <a:r>
              <a:rPr lang="zh-CN" altLang="en-US" sz="1600" b="1"/>
              <a:t>调整</a:t>
            </a:r>
            <a:r>
              <a:rPr lang="zh-CN" altLang="en-US" sz="1600" b="1" smtClean="0"/>
              <a:t>仓位（阈值</a:t>
            </a:r>
            <a:r>
              <a:rPr lang="en-US" altLang="zh-CN" sz="1600" b="1" dirty="0" smtClean="0"/>
              <a:t>5%</a:t>
            </a:r>
            <a:r>
              <a:rPr lang="zh-CN" altLang="en-US" sz="1600" b="1" dirty="0" smtClean="0"/>
              <a:t>）</a:t>
            </a:r>
            <a:endParaRPr lang="en-US" altLang="zh-CN" sz="1600" b="1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05841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279.89%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10.12%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3.68%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18.75%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44.02%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7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3" y="1614519"/>
            <a:ext cx="8367568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 </a:t>
            </a:r>
            <a:r>
              <a:rPr lang="zh-CN" altLang="en-US" sz="1600" b="1" dirty="0" smtClean="0"/>
              <a:t>加强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：风险控制策略</a:t>
            </a:r>
            <a:r>
              <a:rPr lang="zh-CN" altLang="en-US" sz="1600" b="1" dirty="0"/>
              <a:t>，根据年化波动率</a:t>
            </a:r>
            <a:r>
              <a:rPr lang="zh-CN" altLang="en-US" sz="1600" b="1"/>
              <a:t>调整</a:t>
            </a:r>
            <a:r>
              <a:rPr lang="zh-CN" altLang="en-US" sz="1600" b="1" smtClean="0"/>
              <a:t>仓位（阈值</a:t>
            </a:r>
            <a:r>
              <a:rPr lang="en-US" altLang="zh-CN" sz="1600" b="1" dirty="0"/>
              <a:t>5</a:t>
            </a:r>
            <a:r>
              <a:rPr lang="en-US" altLang="zh-CN" sz="1600" b="1" dirty="0" smtClean="0"/>
              <a:t>%</a:t>
            </a:r>
            <a:r>
              <a:rPr lang="zh-CN" altLang="en-US" sz="1600" b="1" dirty="0" smtClean="0"/>
              <a:t>）</a:t>
            </a:r>
            <a:endParaRPr lang="en-US" altLang="zh-CN" sz="1600" b="1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885171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145.55%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12.47%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30.54%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6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3" y="1614519"/>
            <a:ext cx="8367568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 加强</a:t>
            </a:r>
            <a:r>
              <a:rPr lang="en-US" altLang="zh-CN" sz="1600" b="1" dirty="0"/>
              <a:t>3</a:t>
            </a:r>
            <a:r>
              <a:rPr lang="zh-CN" altLang="en-US" sz="1600" b="1" dirty="0" smtClean="0"/>
              <a:t>：空头强平</a:t>
            </a:r>
            <a:r>
              <a:rPr lang="en-US" altLang="zh-CN" sz="1600" b="1" dirty="0" smtClean="0"/>
              <a:t>+risk control</a:t>
            </a:r>
            <a:r>
              <a:rPr lang="zh-CN" altLang="en-US" sz="1600" b="1" dirty="0" smtClean="0"/>
              <a:t>策略，根据年化波动率</a:t>
            </a:r>
            <a:r>
              <a:rPr lang="zh-CN" altLang="en-US" sz="1600" b="1" smtClean="0"/>
              <a:t>调整仓位（阈值</a:t>
            </a:r>
            <a:r>
              <a:rPr lang="en-US" altLang="zh-CN" sz="1600" b="1" dirty="0" smtClean="0"/>
              <a:t>5%</a:t>
            </a:r>
            <a:r>
              <a:rPr lang="zh-CN" altLang="en-US" sz="1600" b="1" dirty="0" smtClean="0"/>
              <a:t>）</a:t>
            </a:r>
            <a:endParaRPr lang="en-US" altLang="zh-CN" sz="1600" b="1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3571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132.95%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6.30%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13.16%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31.74%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1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4" y="1614519"/>
            <a:ext cx="8367567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61665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加强</a:t>
            </a:r>
            <a:r>
              <a:rPr lang="en-US" altLang="zh-CN" sz="1600" b="1" dirty="0" smtClean="0"/>
              <a:t>4</a:t>
            </a:r>
            <a:r>
              <a:rPr lang="zh-CN" altLang="en-US" sz="1600" b="1" dirty="0" smtClean="0"/>
              <a:t>：增强策略，多空持仓共七个月</a:t>
            </a:r>
            <a:endParaRPr lang="en-US" altLang="zh-CN" sz="1600" b="1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86501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445.00%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13.03%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6.58%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22.86%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0.57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42.82%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44.83%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31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30271" y="6354818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VIX</a:t>
            </a:r>
            <a:r>
              <a:rPr lang="zh-CN" altLang="en-US" dirty="0"/>
              <a:t>期货</a:t>
            </a:r>
            <a:r>
              <a:rPr lang="zh-CN" altLang="en-US" dirty="0" smtClean="0"/>
              <a:t>跨</a:t>
            </a:r>
            <a:r>
              <a:rPr lang="zh-CN" altLang="en-US" dirty="0"/>
              <a:t>期套利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 rot="10800000" flipV="1">
            <a:off x="2929255" y="1315841"/>
            <a:ext cx="5692433" cy="517633"/>
            <a:chOff x="1290638" y="1493838"/>
            <a:chExt cx="6562725" cy="545499"/>
          </a:xfrm>
          <a:solidFill>
            <a:srgbClr val="9C0308"/>
          </a:solidFill>
        </p:grpSpPr>
        <p:sp>
          <p:nvSpPr>
            <p:cNvPr id="18" name="AutoShape 3"/>
            <p:cNvSpPr>
              <a:spLocks noChangeArrowheads="1"/>
            </p:cNvSpPr>
            <p:nvPr/>
          </p:nvSpPr>
          <p:spPr bwMode="auto">
            <a:xfrm>
              <a:off x="1290638" y="1685324"/>
              <a:ext cx="6562725" cy="354013"/>
            </a:xfrm>
            <a:prstGeom prst="rect">
              <a:avLst/>
            </a:prstGeom>
            <a:grpFill/>
            <a:ln w="12700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l" defTabSz="10963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9" name="AutoShape 3"/>
            <p:cNvSpPr>
              <a:spLocks noChangeArrowheads="1"/>
            </p:cNvSpPr>
            <p:nvPr/>
          </p:nvSpPr>
          <p:spPr bwMode="gray">
            <a:xfrm>
              <a:off x="1331762" y="1493838"/>
              <a:ext cx="6432550" cy="481013"/>
            </a:xfrm>
            <a:prstGeom prst="rect">
              <a:avLst/>
            </a:prstGeom>
            <a:grpFill/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l" defTabSz="1096346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358888" y="1531183"/>
              <a:ext cx="6384626" cy="4216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lvl="0" defTabSz="1096346" eaLnBrk="1" hangingPunct="1">
                <a:spcBef>
                  <a:spcPct val="0"/>
                </a:spcBef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I </a:t>
              </a:r>
              <a:r>
                <a:rPr lang="en-US" altLang="zh-CN" sz="2000" b="1" kern="0" dirty="0" smtClean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RECAP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 rot="10800000" flipV="1">
            <a:off x="2937671" y="3571506"/>
            <a:ext cx="5692433" cy="517633"/>
            <a:chOff x="1290638" y="1493838"/>
            <a:chExt cx="6562725" cy="545499"/>
          </a:xfrm>
          <a:solidFill>
            <a:srgbClr val="AFABAB"/>
          </a:solidFill>
        </p:grpSpPr>
        <p:sp>
          <p:nvSpPr>
            <p:cNvPr id="34" name="AutoShape 3"/>
            <p:cNvSpPr>
              <a:spLocks noChangeArrowheads="1"/>
            </p:cNvSpPr>
            <p:nvPr/>
          </p:nvSpPr>
          <p:spPr bwMode="auto">
            <a:xfrm>
              <a:off x="1290638" y="1685324"/>
              <a:ext cx="6562725" cy="354013"/>
            </a:xfrm>
            <a:prstGeom prst="rect">
              <a:avLst/>
            </a:prstGeom>
            <a:grpFill/>
            <a:ln w="12700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l" defTabSz="10963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5" name="AutoShape 3"/>
            <p:cNvSpPr>
              <a:spLocks noChangeArrowheads="1"/>
            </p:cNvSpPr>
            <p:nvPr/>
          </p:nvSpPr>
          <p:spPr bwMode="gray">
            <a:xfrm>
              <a:off x="1331762" y="1493838"/>
              <a:ext cx="6432550" cy="481013"/>
            </a:xfrm>
            <a:prstGeom prst="rect">
              <a:avLst/>
            </a:prstGeom>
            <a:grpFill/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l" defTabSz="1096346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6" name="Rectangle 13"/>
            <p:cNvSpPr>
              <a:spLocks noChangeArrowheads="1"/>
            </p:cNvSpPr>
            <p:nvPr/>
          </p:nvSpPr>
          <p:spPr bwMode="auto">
            <a:xfrm>
              <a:off x="1358888" y="1531183"/>
              <a:ext cx="6384626" cy="4216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defTabSz="1096346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b="1" kern="0" dirty="0" smtClean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II Enhanced </a:t>
              </a:r>
              <a:r>
                <a:rPr lang="en-US" altLang="zh-CN" sz="2000" b="1" kern="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Risk Control Index</a:t>
              </a:r>
              <a:endParaRPr lang="zh-CN" altLang="en-US" sz="2000" b="1" kern="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242288" y="4394246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：风险控制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: 圆角 7"/>
          <p:cNvSpPr/>
          <p:nvPr/>
        </p:nvSpPr>
        <p:spPr>
          <a:xfrm>
            <a:off x="3622081" y="4362475"/>
            <a:ext cx="496669" cy="431882"/>
          </a:xfrm>
          <a:prstGeom prst="roundRect">
            <a:avLst/>
          </a:prstGeom>
          <a:solidFill>
            <a:srgbClr val="AFAB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4242288" y="4768461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42288" y="5041017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增强策略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：七月持仓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: 圆角 7"/>
          <p:cNvSpPr/>
          <p:nvPr/>
        </p:nvSpPr>
        <p:spPr>
          <a:xfrm>
            <a:off x="3622081" y="5009246"/>
            <a:ext cx="496669" cy="431882"/>
          </a:xfrm>
          <a:prstGeom prst="roundRect">
            <a:avLst/>
          </a:prstGeom>
          <a:solidFill>
            <a:srgbClr val="AFAB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242288" y="5415232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246297" y="2158324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7"/>
          <p:cNvSpPr/>
          <p:nvPr/>
        </p:nvSpPr>
        <p:spPr>
          <a:xfrm>
            <a:off x="3626090" y="2126553"/>
            <a:ext cx="496669" cy="431882"/>
          </a:xfrm>
          <a:prstGeom prst="roundRect">
            <a:avLst/>
          </a:prstGeom>
          <a:solidFill>
            <a:srgbClr val="9C03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246297" y="2532539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246297" y="2797181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: 圆角 7"/>
          <p:cNvSpPr/>
          <p:nvPr/>
        </p:nvSpPr>
        <p:spPr>
          <a:xfrm>
            <a:off x="3626090" y="2765410"/>
            <a:ext cx="496669" cy="431882"/>
          </a:xfrm>
          <a:prstGeom prst="roundRect">
            <a:avLst/>
          </a:prstGeom>
          <a:solidFill>
            <a:srgbClr val="9C03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246297" y="3171396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242288" y="5754052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7"/>
          <p:cNvSpPr/>
          <p:nvPr/>
        </p:nvSpPr>
        <p:spPr>
          <a:xfrm>
            <a:off x="3622081" y="5722281"/>
            <a:ext cx="496669" cy="431882"/>
          </a:xfrm>
          <a:prstGeom prst="roundRect">
            <a:avLst/>
          </a:prstGeom>
          <a:solidFill>
            <a:srgbClr val="AFAB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242288" y="6128267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3" y="1614519"/>
            <a:ext cx="8367568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常规策略，双边</a:t>
            </a:r>
            <a:r>
              <a:rPr lang="en-US" altLang="zh-CN" sz="1600" b="1" dirty="0"/>
              <a:t>0.1%</a:t>
            </a:r>
            <a:r>
              <a:rPr lang="zh-CN" altLang="en-US" sz="1600" b="1" dirty="0"/>
              <a:t>费率</a:t>
            </a:r>
            <a:endParaRPr lang="en-US" altLang="zh-CN" sz="1600" b="1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236130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84.14%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4.51%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-1.93%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12.47%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37.00%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44.97%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45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回</a:t>
            </a:r>
            <a:r>
              <a:rPr lang="zh-CN" altLang="en-US" sz="2400" dirty="0" smtClean="0"/>
              <a:t>测</a:t>
            </a:r>
            <a:r>
              <a:rPr lang="zh-CN" altLang="en-US" sz="2400" dirty="0"/>
              <a:t> </a:t>
            </a:r>
            <a:r>
              <a:rPr lang="zh-CN" altLang="en-US" sz="2400" dirty="0" smtClean="0"/>
              <a:t>效果对比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60" y="846313"/>
            <a:ext cx="10874022" cy="2354491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强平策略表现最佳（收益最高），但实操受手续费成本的约束，表现会有所下降</a:t>
            </a:r>
            <a:endParaRPr lang="en-US" altLang="zh-CN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常规</a:t>
            </a:r>
            <a:r>
              <a:rPr lang="zh-CN" altLang="en-US" sz="1400" dirty="0" smtClean="0"/>
              <a:t>策略表现稳定并远超大盘</a:t>
            </a:r>
            <a:endParaRPr lang="en-US" altLang="zh-CN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风控策略虽年化收益不如上述策略，但风险明显下降，夏普比率大幅提升，对于巨额资产如固收的吸引力更大。其中以年化波动率为限制的策略效果更佳</a:t>
            </a:r>
            <a:endParaRPr lang="en-US" altLang="zh-CN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强</a:t>
            </a:r>
            <a:r>
              <a:rPr lang="zh-CN" altLang="en-US" sz="1400" dirty="0" smtClean="0"/>
              <a:t>平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风控策略无明显效果</a:t>
            </a:r>
            <a:endParaRPr lang="en-US" altLang="zh-CN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增强策略的收益回撤比（</a:t>
            </a:r>
            <a:r>
              <a:rPr lang="en-US" altLang="zh-CN" sz="1400" dirty="0" smtClean="0"/>
              <a:t>MAR</a:t>
            </a:r>
            <a:r>
              <a:rPr lang="zh-CN" altLang="en-US" sz="1400" dirty="0" smtClean="0"/>
              <a:t>）最高</a:t>
            </a:r>
            <a:endParaRPr lang="en-US" altLang="zh-CN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双边费率效果可见，手续费将较大影响策略效果，尤其是强平策略；但能够提高日胜率</a:t>
            </a:r>
            <a:endParaRPr lang="en-US" altLang="zh-CN" sz="1400" dirty="0" smtClean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717039"/>
              </p:ext>
            </p:extLst>
          </p:nvPr>
        </p:nvGraphicFramePr>
        <p:xfrm>
          <a:off x="551360" y="3335801"/>
          <a:ext cx="10782390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901">
                  <a:extLst>
                    <a:ext uri="{9D8B030D-6E8A-4147-A177-3AD203B41FA5}">
                      <a16:colId xmlns:a16="http://schemas.microsoft.com/office/drawing/2014/main" val="34547481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05741699"/>
                    </a:ext>
                  </a:extLst>
                </a:gridCol>
                <a:gridCol w="1588654">
                  <a:extLst>
                    <a:ext uri="{9D8B030D-6E8A-4147-A177-3AD203B41FA5}">
                      <a16:colId xmlns:a16="http://schemas.microsoft.com/office/drawing/2014/main" val="423209366"/>
                    </a:ext>
                  </a:extLst>
                </a:gridCol>
                <a:gridCol w="1549048">
                  <a:extLst>
                    <a:ext uri="{9D8B030D-6E8A-4147-A177-3AD203B41FA5}">
                      <a16:colId xmlns:a16="http://schemas.microsoft.com/office/drawing/2014/main" val="1003348153"/>
                    </a:ext>
                  </a:extLst>
                </a:gridCol>
                <a:gridCol w="1367657">
                  <a:extLst>
                    <a:ext uri="{9D8B030D-6E8A-4147-A177-3AD203B41FA5}">
                      <a16:colId xmlns:a16="http://schemas.microsoft.com/office/drawing/2014/main" val="435339779"/>
                    </a:ext>
                  </a:extLst>
                </a:gridCol>
                <a:gridCol w="1165768">
                  <a:extLst>
                    <a:ext uri="{9D8B030D-6E8A-4147-A177-3AD203B41FA5}">
                      <a16:colId xmlns:a16="http://schemas.microsoft.com/office/drawing/2014/main" val="509998827"/>
                    </a:ext>
                  </a:extLst>
                </a:gridCol>
                <a:gridCol w="1625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常规策略 </a:t>
                      </a:r>
                      <a:r>
                        <a:rPr lang="en-US" altLang="zh-CN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+ 0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手续费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强平策略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风</a:t>
                      </a:r>
                      <a:r>
                        <a:rPr lang="zh-CN" altLang="en-US" sz="1000" b="1" kern="1200" spc="-1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控策略（</a:t>
                      </a:r>
                      <a:r>
                        <a:rPr lang="en-US" altLang="zh-CN" sz="1000" b="1" kern="1200" spc="-1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40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日波动率）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风</a:t>
                      </a:r>
                      <a:r>
                        <a:rPr lang="zh-CN" altLang="en-US" sz="1000" b="1" kern="1200" spc="-1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控策略（年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化波动率）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强平 </a:t>
                      </a:r>
                      <a:r>
                        <a:rPr lang="en-US" altLang="zh-CN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+ 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风控策略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增强策略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常规策略 </a:t>
                      </a:r>
                      <a:r>
                        <a:rPr lang="en-US" altLang="zh-CN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+ 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双边</a:t>
                      </a:r>
                      <a:r>
                        <a:rPr lang="en-US" altLang="zh-CN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0.1%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费率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454.61%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560.80%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279.89%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145.55%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132.95%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445.00%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84.14%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13.17%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14.61%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10.12%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6.30%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13.03%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4.51%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6.73%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8.17%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3.68%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6.58%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-1.93%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30.03%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32.64%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18.75%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12.47%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13.16%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22.86%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12.47%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0.54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0.54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0.57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0.20</a:t>
                      </a:r>
                      <a:endParaRPr lang="en-US" altLang="zh-CN" sz="1000" b="1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56.72%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52.85%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44.02%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30.54%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31.74%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42.82%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37.00%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44.83%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44.97%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05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 txBox="1">
            <a:spLocks/>
          </p:cNvSpPr>
          <p:nvPr/>
        </p:nvSpPr>
        <p:spPr>
          <a:xfrm>
            <a:off x="-2" y="4415890"/>
            <a:ext cx="12192000" cy="7805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9C03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感谢倾听，欢迎指点 ！</a:t>
            </a:r>
          </a:p>
        </p:txBody>
      </p:sp>
      <p:sp>
        <p:nvSpPr>
          <p:cNvPr id="11" name="椭圆 10"/>
          <p:cNvSpPr/>
          <p:nvPr/>
        </p:nvSpPr>
        <p:spPr>
          <a:xfrm>
            <a:off x="4953000" y="1202512"/>
            <a:ext cx="2286000" cy="228600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1" y="5842337"/>
            <a:ext cx="12191999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9720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孙博 李攀郁 聂书涵 余佳豪</a:t>
            </a:r>
            <a:endParaRPr lang="en-US" altLang="zh-CN" sz="1400" dirty="0">
              <a:solidFill>
                <a:srgbClr val="97202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solidFill>
                  <a:srgbClr val="9720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2020-11-23</a:t>
            </a:r>
            <a:endParaRPr lang="en-US" altLang="zh-CN" sz="1400" dirty="0">
              <a:solidFill>
                <a:srgbClr val="97202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策略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16899" y="6161504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70951" y="1332964"/>
            <a:ext cx="10871356" cy="415498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空头</a:t>
            </a:r>
            <a:r>
              <a:rPr lang="zh-CN" altLang="en-US" sz="1600" dirty="0"/>
              <a:t>触发</a:t>
            </a:r>
            <a:r>
              <a:rPr lang="zh-CN" altLang="en-US" sz="1600" dirty="0" smtClean="0"/>
              <a:t>条件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触发</a:t>
            </a:r>
            <a:r>
              <a:rPr lang="zh-CN" altLang="en-US" sz="1600" dirty="0"/>
              <a:t>条件</a:t>
            </a:r>
            <a:r>
              <a:rPr lang="en-US" altLang="zh-CN" sz="1600" dirty="0"/>
              <a:t>1</a:t>
            </a:r>
            <a:r>
              <a:rPr lang="zh-CN" altLang="en-US" sz="1600" dirty="0"/>
              <a:t>：当日</a:t>
            </a:r>
            <a:r>
              <a:rPr lang="en-US" altLang="zh-CN" sz="1600" dirty="0" err="1"/>
              <a:t>VIX</a:t>
            </a:r>
            <a:r>
              <a:rPr lang="zh-CN" altLang="en-US" sz="1600" dirty="0"/>
              <a:t>现货</a:t>
            </a:r>
            <a:r>
              <a:rPr lang="en-US" altLang="zh-CN" sz="1600" dirty="0"/>
              <a:t>&lt;</a:t>
            </a:r>
            <a:r>
              <a:rPr lang="zh-CN" altLang="en-US" sz="1600" dirty="0"/>
              <a:t>近两月期货均价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触发条件</a:t>
            </a:r>
            <a:r>
              <a:rPr lang="en-US" altLang="zh-CN" sz="1600" dirty="0"/>
              <a:t>2</a:t>
            </a:r>
            <a:r>
              <a:rPr lang="zh-CN" altLang="en-US" sz="1600" dirty="0"/>
              <a:t>：连续三日触发条件</a:t>
            </a:r>
            <a:r>
              <a:rPr lang="en-US" altLang="zh-CN" sz="1600" dirty="0"/>
              <a:t>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两个条件均满足</a:t>
            </a:r>
            <a:r>
              <a:rPr lang="zh-CN" altLang="en-US" sz="1600" dirty="0" smtClean="0"/>
              <a:t>时开</a:t>
            </a:r>
            <a:r>
              <a:rPr lang="zh-CN" altLang="en-US" sz="1600" dirty="0"/>
              <a:t>空</a:t>
            </a:r>
            <a:r>
              <a:rPr lang="zh-CN" altLang="en-US" sz="1600" dirty="0" smtClean="0"/>
              <a:t>仓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平仓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逐日</a:t>
            </a:r>
            <a:r>
              <a:rPr lang="zh-CN" altLang="en-US" sz="1600" dirty="0"/>
              <a:t>平仓</a:t>
            </a:r>
            <a:r>
              <a:rPr lang="en-US" altLang="zh-CN" sz="1600" dirty="0"/>
              <a:t>20%</a:t>
            </a:r>
            <a:r>
              <a:rPr lang="zh-CN" altLang="en-US" sz="1600" dirty="0"/>
              <a:t>，</a:t>
            </a:r>
            <a:r>
              <a:rPr lang="en-US" altLang="zh-CN" sz="1600" dirty="0"/>
              <a:t>5</a:t>
            </a:r>
            <a:r>
              <a:rPr lang="zh-CN" altLang="en-US" sz="1600" dirty="0"/>
              <a:t>日可平</a:t>
            </a:r>
            <a:r>
              <a:rPr lang="zh-CN" altLang="en-US" sz="1600" dirty="0" smtClean="0"/>
              <a:t>完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空头</a:t>
            </a:r>
            <a:r>
              <a:rPr lang="zh-CN" altLang="en-US" sz="1600" dirty="0"/>
              <a:t>仓位依据触发条件与上一日仓位判断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展仓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每日仓位向下月展仓，如次月空头仓位展至次次月，远月多头仓位展至更远</a:t>
            </a:r>
            <a:r>
              <a:rPr lang="zh-CN" altLang="en-US" sz="1600" dirty="0" smtClean="0"/>
              <a:t>月（到期</a:t>
            </a:r>
            <a:r>
              <a:rPr lang="zh-CN" altLang="en-US" sz="1600" dirty="0"/>
              <a:t>月份均</a:t>
            </a:r>
            <a:r>
              <a:rPr lang="en-US" altLang="zh-CN" sz="1600" dirty="0"/>
              <a:t>+1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（简要</a:t>
            </a:r>
            <a:r>
              <a:rPr lang="zh-CN" altLang="en-US" sz="1600" dirty="0"/>
              <a:t>说明，很多参数如保证金、手续费等，此处未</a:t>
            </a:r>
            <a:r>
              <a:rPr lang="zh-CN" altLang="en-US" sz="1600" dirty="0" smtClean="0"/>
              <a:t>提及）</a:t>
            </a:r>
            <a:endParaRPr lang="en-US" altLang="zh-CN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70951" y="963632"/>
            <a:ext cx="1072838" cy="369332"/>
          </a:xfrm>
          <a:prstGeom prst="rect">
            <a:avLst/>
          </a:prstGeom>
          <a:solidFill>
            <a:srgbClr val="9C03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策  略</a:t>
            </a:r>
          </a:p>
        </p:txBody>
      </p:sp>
    </p:spTree>
    <p:extLst>
      <p:ext uri="{BB962C8B-B14F-4D97-AF65-F5344CB8AC3E}">
        <p14:creationId xmlns:p14="http://schemas.microsoft.com/office/powerpoint/2010/main" val="151066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4ECBACC-8D4F-49F5-96B5-59CE3F694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478182"/>
            <a:ext cx="5852172" cy="43891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回测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54912A-1084-482E-B1E3-854233D8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CD8D-0C45-4313-8514-3276C2338651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A65068-0536-4E24-BA7F-72C83C6FE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139" y="2776309"/>
            <a:ext cx="328998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Max Drawdown: </a:t>
            </a:r>
            <a:r>
              <a:rPr lang="en-US" altLang="zh-CN" sz="110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28.7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%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, </a:t>
            </a:r>
            <a:r>
              <a:rPr lang="zh-CN" altLang="en-US" sz="110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从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201</a:t>
            </a:r>
            <a:r>
              <a:rPr lang="en-US" altLang="zh-CN" sz="110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1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10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03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到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201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10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-2</a:t>
            </a:r>
            <a:r>
              <a:rPr lang="en-US" altLang="zh-CN" sz="110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8</a:t>
            </a:r>
            <a:endParaRPr kumimoji="0" lang="en-US" altLang="zh-CN" sz="1100" b="1" i="0" u="none" strike="noStrike" cap="none" normalizeH="0" baseline="0" dirty="0">
              <a:ln>
                <a:noFill/>
              </a:ln>
              <a:solidFill>
                <a:srgbClr val="9C0308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Annual Return: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34.5%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9C030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C89173-13A5-4A6C-A4E6-5FE95BDFBE6D}"/>
              </a:ext>
            </a:extLst>
          </p:cNvPr>
          <p:cNvSpPr/>
          <p:nvPr/>
        </p:nvSpPr>
        <p:spPr>
          <a:xfrm>
            <a:off x="5209763" y="2058341"/>
            <a:ext cx="138474" cy="167499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A33A661-E903-4ECD-90F2-42A92C73011D}"/>
              </a:ext>
            </a:extLst>
          </p:cNvPr>
          <p:cNvSpPr/>
          <p:nvPr/>
        </p:nvSpPr>
        <p:spPr>
          <a:xfrm>
            <a:off x="5268488" y="2882507"/>
            <a:ext cx="138474" cy="167499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316587-DF50-4D78-9D4D-1F299623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438" y="1893727"/>
            <a:ext cx="5378646" cy="3329519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C2B4FCA4-C796-4085-AD84-A70799A8E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639" y="5305508"/>
            <a:ext cx="3450407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Max Drawdown: </a:t>
            </a:r>
            <a:r>
              <a:rPr lang="en-US" altLang="zh-CN" sz="110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25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%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左右，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Annual Return: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35%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左右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9C030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2F14497-0408-45CF-BAC3-2A1E9E4B43D1}"/>
              </a:ext>
            </a:extLst>
          </p:cNvPr>
          <p:cNvSpPr/>
          <p:nvPr/>
        </p:nvSpPr>
        <p:spPr>
          <a:xfrm>
            <a:off x="9434858" y="2765264"/>
            <a:ext cx="138474" cy="141308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192F3F7-91EB-4D66-940B-B5ABEC3E0C90}"/>
              </a:ext>
            </a:extLst>
          </p:cNvPr>
          <p:cNvSpPr/>
          <p:nvPr/>
        </p:nvSpPr>
        <p:spPr>
          <a:xfrm>
            <a:off x="9545146" y="3152281"/>
            <a:ext cx="138474" cy="141308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回测思路</a:t>
            </a:r>
            <a:r>
              <a:rPr lang="zh-CN" altLang="en-US" sz="1600"/>
              <a:t>：</a:t>
            </a:r>
            <a:r>
              <a:rPr lang="en-US" altLang="zh-CN" sz="1600" smtClean="0"/>
              <a:t>sum(</a:t>
            </a:r>
            <a:r>
              <a:rPr lang="zh-CN" altLang="en-US" sz="1600" smtClean="0"/>
              <a:t>近</a:t>
            </a:r>
            <a:r>
              <a:rPr lang="zh-CN" altLang="en-US" sz="1600" dirty="0"/>
              <a:t>远月仓位权重*对应月份合约收益率</a:t>
            </a:r>
            <a:r>
              <a:rPr lang="en-US" altLang="zh-CN" sz="1600" dirty="0"/>
              <a:t>)</a:t>
            </a:r>
            <a:r>
              <a:rPr lang="zh-CN" altLang="en-US" sz="1600" dirty="0"/>
              <a:t>，空头权重为负多头权重为</a:t>
            </a:r>
            <a:r>
              <a:rPr lang="zh-CN" altLang="en-US" sz="1600"/>
              <a:t>正</a:t>
            </a:r>
            <a:r>
              <a:rPr lang="zh-CN" altLang="en-US" sz="1600" smtClean="0"/>
              <a:t>，</a:t>
            </a:r>
            <a:r>
              <a:rPr lang="en-US" altLang="zh-CN" sz="1600" smtClean="0"/>
              <a:t>(</a:t>
            </a:r>
            <a:r>
              <a:rPr lang="zh-CN" altLang="en-US" sz="1600" smtClean="0"/>
              <a:t>收益率</a:t>
            </a:r>
            <a:r>
              <a:rPr lang="en-US" altLang="zh-CN" sz="1600" dirty="0"/>
              <a:t>+1).</a:t>
            </a:r>
            <a:r>
              <a:rPr lang="en-US" altLang="zh-CN" sz="1600" dirty="0" err="1"/>
              <a:t>cumprod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14611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54912A-1084-482E-B1E3-854233D8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CD8D-0C45-4313-8514-3276C2338651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2F14497-0408-45CF-BAC3-2A1E9E4B43D1}"/>
              </a:ext>
            </a:extLst>
          </p:cNvPr>
          <p:cNvSpPr/>
          <p:nvPr/>
        </p:nvSpPr>
        <p:spPr>
          <a:xfrm>
            <a:off x="9434858" y="2765264"/>
            <a:ext cx="138474" cy="141308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192F3F7-91EB-4D66-940B-B5ABEC3E0C90}"/>
              </a:ext>
            </a:extLst>
          </p:cNvPr>
          <p:cNvSpPr/>
          <p:nvPr/>
        </p:nvSpPr>
        <p:spPr>
          <a:xfrm>
            <a:off x="9545146" y="3152281"/>
            <a:ext cx="138474" cy="141308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3FA466-AA2F-48DA-AC32-84C9A9831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37" y="1507743"/>
            <a:ext cx="5852172" cy="438912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2421727-041B-4807-BFCC-24710E1DDABA}"/>
              </a:ext>
            </a:extLst>
          </p:cNvPr>
          <p:cNvGrpSpPr/>
          <p:nvPr/>
        </p:nvGrpSpPr>
        <p:grpSpPr>
          <a:xfrm>
            <a:off x="591310" y="1507744"/>
            <a:ext cx="5504690" cy="4389129"/>
            <a:chOff x="591310" y="1507744"/>
            <a:chExt cx="5504690" cy="438912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DE7131A-7E76-4FE9-A265-16798EDAFDE1}"/>
                </a:ext>
              </a:extLst>
            </p:cNvPr>
            <p:cNvGrpSpPr/>
            <p:nvPr/>
          </p:nvGrpSpPr>
          <p:grpSpPr>
            <a:xfrm>
              <a:off x="591310" y="1507744"/>
              <a:ext cx="5504690" cy="4389129"/>
              <a:chOff x="591310" y="1507744"/>
              <a:chExt cx="5504690" cy="4389129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CEAD0A1C-EE05-4840-8A43-A08AF53D4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37"/>
              <a:stretch/>
            </p:blipFill>
            <p:spPr>
              <a:xfrm>
                <a:off x="591310" y="1507744"/>
                <a:ext cx="5504690" cy="4389129"/>
              </a:xfrm>
              <a:prstGeom prst="rect">
                <a:avLst/>
              </a:prstGeom>
            </p:spPr>
          </p:pic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FAC89173-13A5-4A6C-A4E6-5FE95BDFBE6D}"/>
                  </a:ext>
                </a:extLst>
              </p:cNvPr>
              <p:cNvSpPr/>
              <p:nvPr/>
            </p:nvSpPr>
            <p:spPr>
              <a:xfrm>
                <a:off x="3591507" y="2882507"/>
                <a:ext cx="138474" cy="167499"/>
              </a:xfrm>
              <a:prstGeom prst="ellipse">
                <a:avLst/>
              </a:prstGeom>
              <a:noFill/>
              <a:ln w="28575">
                <a:solidFill>
                  <a:srgbClr val="9C03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A33A661-E903-4ECD-90F2-42A92C73011D}"/>
                </a:ext>
              </a:extLst>
            </p:cNvPr>
            <p:cNvSpPr/>
            <p:nvPr/>
          </p:nvSpPr>
          <p:spPr>
            <a:xfrm>
              <a:off x="5015819" y="3908457"/>
              <a:ext cx="138474" cy="167499"/>
            </a:xfrm>
            <a:prstGeom prst="ellipse">
              <a:avLst/>
            </a:prstGeom>
            <a:noFill/>
            <a:ln w="28575">
              <a:solidFill>
                <a:srgbClr val="9C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ectangle 1">
            <a:extLst>
              <a:ext uri="{FF2B5EF4-FFF2-40B4-BE49-F238E27FC236}">
                <a16:creationId xmlns:a16="http://schemas.microsoft.com/office/drawing/2014/main" id="{FEF5752C-DF9E-4183-9B0C-1CE7CF866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102" y="1609663"/>
            <a:ext cx="319965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Max Drawdown: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51.1%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, </a:t>
            </a:r>
            <a:r>
              <a:rPr lang="zh-CN" altLang="en-US" sz="105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从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2014-01-21</a:t>
            </a: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到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2018-04-2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Annual Return: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12.3%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9C030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EB0969-4462-44AF-82E2-9EED30E92E2D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回测思路</a:t>
            </a:r>
            <a:r>
              <a:rPr lang="zh-CN" altLang="en-US" sz="1600"/>
              <a:t>：</a:t>
            </a:r>
            <a:r>
              <a:rPr lang="en-US" altLang="zh-CN" sz="1600" smtClean="0"/>
              <a:t>sum(</a:t>
            </a:r>
            <a:r>
              <a:rPr lang="zh-CN" altLang="en-US" sz="1600" smtClean="0"/>
              <a:t>近</a:t>
            </a:r>
            <a:r>
              <a:rPr lang="zh-CN" altLang="en-US" sz="1600" dirty="0"/>
              <a:t>远月仓位权重*对应月份合约收益率</a:t>
            </a:r>
            <a:r>
              <a:rPr lang="en-US" altLang="zh-CN" sz="1600" dirty="0"/>
              <a:t>)</a:t>
            </a:r>
            <a:r>
              <a:rPr lang="zh-CN" altLang="en-US" sz="1600" dirty="0"/>
              <a:t>，空头权重为负多头权重为</a:t>
            </a:r>
            <a:r>
              <a:rPr lang="zh-CN" altLang="en-US" sz="1600"/>
              <a:t>正</a:t>
            </a:r>
            <a:r>
              <a:rPr lang="zh-CN" altLang="en-US" sz="1600" smtClean="0"/>
              <a:t>，</a:t>
            </a:r>
            <a:r>
              <a:rPr lang="en-US" altLang="zh-CN" sz="1600" smtClean="0"/>
              <a:t>(</a:t>
            </a:r>
            <a:r>
              <a:rPr lang="zh-CN" altLang="en-US" sz="1600" smtClean="0"/>
              <a:t>收益率</a:t>
            </a:r>
            <a:r>
              <a:rPr lang="en-US" altLang="zh-CN" sz="1600" dirty="0"/>
              <a:t>+1).</a:t>
            </a:r>
            <a:r>
              <a:rPr lang="en-US" altLang="zh-CN" sz="1600" dirty="0" err="1"/>
              <a:t>cumprod</a:t>
            </a:r>
            <a:endParaRPr lang="en-US" altLang="zh-CN" sz="1600" dirty="0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D013F29C-5B71-463C-AC44-B23309992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090" y="1609663"/>
            <a:ext cx="319965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Max Drawdown: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55.5%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, </a:t>
            </a:r>
            <a:r>
              <a:rPr lang="zh-CN" altLang="en-US" sz="105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从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201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8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-01-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</a:t>
            </a: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到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-0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6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Annual Return: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11.5%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9C030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451A406-58F3-4FA7-9DC1-ABE16D9192E1}"/>
              </a:ext>
            </a:extLst>
          </p:cNvPr>
          <p:cNvSpPr/>
          <p:nvPr/>
        </p:nvSpPr>
        <p:spPr>
          <a:xfrm>
            <a:off x="10144717" y="2120504"/>
            <a:ext cx="138474" cy="167499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6F3276C-1C49-4BBF-8D9D-F273925C89D8}"/>
              </a:ext>
            </a:extLst>
          </p:cNvPr>
          <p:cNvSpPr/>
          <p:nvPr/>
        </p:nvSpPr>
        <p:spPr>
          <a:xfrm>
            <a:off x="10952840" y="3626463"/>
            <a:ext cx="138474" cy="167499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61" y="-16162"/>
            <a:ext cx="10338100" cy="107221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回测</a:t>
            </a:r>
          </a:p>
        </p:txBody>
      </p:sp>
    </p:spTree>
    <p:extLst>
      <p:ext uri="{BB962C8B-B14F-4D97-AF65-F5344CB8AC3E}">
        <p14:creationId xmlns:p14="http://schemas.microsoft.com/office/powerpoint/2010/main" val="383084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54912A-1084-482E-B1E3-854233D8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CD8D-0C45-4313-8514-3276C2338651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2E98FB-780C-4A42-843E-CCB65A586A04}"/>
              </a:ext>
            </a:extLst>
          </p:cNvPr>
          <p:cNvGrpSpPr/>
          <p:nvPr/>
        </p:nvGrpSpPr>
        <p:grpSpPr>
          <a:xfrm>
            <a:off x="1511166" y="1278637"/>
            <a:ext cx="8757787" cy="5036739"/>
            <a:chOff x="1511166" y="904772"/>
            <a:chExt cx="9305195" cy="518801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20FBDA5-4100-435E-BEE6-A5601E854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3" t="10288" r="8636" b="10801"/>
            <a:stretch/>
          </p:blipFill>
          <p:spPr>
            <a:xfrm>
              <a:off x="1511166" y="904772"/>
              <a:ext cx="9305195" cy="5188017"/>
            </a:xfrm>
            <a:prstGeom prst="rect">
              <a:avLst/>
            </a:prstGeom>
          </p:spPr>
        </p:pic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C8A65068-0536-4E24-BA7F-72C83C6FE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213" y="1451521"/>
              <a:ext cx="4920754" cy="4438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Max Drawdown: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51.1%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, </a:t>
              </a:r>
              <a:r>
                <a:rPr lang="zh-CN" altLang="en-US" sz="1400" dirty="0">
                  <a:latin typeface="Arial Unicode MS"/>
                  <a:ea typeface="var(--jp-code-font-family)"/>
                </a:rPr>
                <a:t>从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2014-01-21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到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2018-04-2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4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Annual Return: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12.3%</a:t>
              </a:r>
              <a:endPara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AC89173-13A5-4A6C-A4E6-5FE95BDFBE6D}"/>
                </a:ext>
              </a:extLst>
            </p:cNvPr>
            <p:cNvSpPr/>
            <p:nvPr/>
          </p:nvSpPr>
          <p:spPr>
            <a:xfrm>
              <a:off x="6220744" y="2501046"/>
              <a:ext cx="241484" cy="241484"/>
            </a:xfrm>
            <a:prstGeom prst="ellipse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A33A661-E903-4ECD-90F2-42A92C73011D}"/>
                </a:ext>
              </a:extLst>
            </p:cNvPr>
            <p:cNvSpPr/>
            <p:nvPr/>
          </p:nvSpPr>
          <p:spPr>
            <a:xfrm>
              <a:off x="9033897" y="3905119"/>
              <a:ext cx="241484" cy="241484"/>
            </a:xfrm>
            <a:prstGeom prst="ellipse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61" y="-16162"/>
            <a:ext cx="10338100" cy="107221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回测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EB0969-4462-44AF-82E2-9EED30E92E2D}"/>
              </a:ext>
            </a:extLst>
          </p:cNvPr>
          <p:cNvSpPr txBox="1"/>
          <p:nvPr/>
        </p:nvSpPr>
        <p:spPr>
          <a:xfrm>
            <a:off x="562626" y="840217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回测思路</a:t>
            </a:r>
            <a:r>
              <a:rPr lang="zh-CN" altLang="en-US" sz="1600"/>
              <a:t>：</a:t>
            </a:r>
            <a:r>
              <a:rPr lang="en-US" altLang="zh-CN" sz="1600" smtClean="0"/>
              <a:t>sum(</a:t>
            </a:r>
            <a:r>
              <a:rPr lang="zh-CN" altLang="en-US" sz="1600" smtClean="0"/>
              <a:t>近</a:t>
            </a:r>
            <a:r>
              <a:rPr lang="zh-CN" altLang="en-US" sz="1600" dirty="0"/>
              <a:t>远月仓位权重*对应月份合约收益率</a:t>
            </a:r>
            <a:r>
              <a:rPr lang="en-US" altLang="zh-CN" sz="1600" dirty="0"/>
              <a:t>)</a:t>
            </a:r>
            <a:r>
              <a:rPr lang="zh-CN" altLang="en-US" sz="1600" dirty="0"/>
              <a:t>，空头权重为负多头权重为</a:t>
            </a:r>
            <a:r>
              <a:rPr lang="zh-CN" altLang="en-US" sz="1600"/>
              <a:t>正</a:t>
            </a:r>
            <a:r>
              <a:rPr lang="zh-CN" altLang="en-US" sz="1600" smtClean="0"/>
              <a:t>，</a:t>
            </a:r>
            <a:r>
              <a:rPr lang="en-US" altLang="zh-CN" sz="1600" smtClean="0"/>
              <a:t>(</a:t>
            </a:r>
            <a:r>
              <a:rPr lang="zh-CN" altLang="en-US" sz="1600" smtClean="0"/>
              <a:t>收益率</a:t>
            </a:r>
            <a:r>
              <a:rPr lang="en-US" altLang="zh-CN" sz="1600" dirty="0"/>
              <a:t>+1).</a:t>
            </a:r>
            <a:r>
              <a:rPr lang="en-US" altLang="zh-CN" sz="1600" dirty="0" err="1"/>
              <a:t>cumprod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86267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54912A-1084-482E-B1E3-854233D8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CD8D-0C45-4313-8514-3276C2338651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131D8D-85FE-4B67-BA83-3DBB7665B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76" t="9849" r="8636" b="11240"/>
          <a:stretch/>
        </p:blipFill>
        <p:spPr>
          <a:xfrm>
            <a:off x="644643" y="786718"/>
            <a:ext cx="5164201" cy="288821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61" y="-16162"/>
            <a:ext cx="10338100" cy="107221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回测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883B73-CCDA-4EE8-9753-A77F770704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76" t="10288" r="8636" b="10655"/>
          <a:stretch/>
        </p:blipFill>
        <p:spPr>
          <a:xfrm>
            <a:off x="5996539" y="786718"/>
            <a:ext cx="5370897" cy="28882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34C1D0-2D43-472B-823D-CF1539920F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39" t="10288" r="8636" b="10215"/>
          <a:stretch/>
        </p:blipFill>
        <p:spPr>
          <a:xfrm>
            <a:off x="644643" y="3674928"/>
            <a:ext cx="5164201" cy="2897618"/>
          </a:xfrm>
          <a:prstGeom prst="rect">
            <a:avLst/>
          </a:prstGeom>
        </p:spPr>
      </p:pic>
      <p:pic>
        <p:nvPicPr>
          <p:cNvPr id="11" name="Picture 2" descr="https://www.runoob.com/wp-content/uploads/2019/01/0e0w.jpeg"/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26" y="3853689"/>
            <a:ext cx="2056891" cy="17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runoob.com/wp-content/uploads/2019/01/0e0w.jpe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/>
          <a:stretch/>
        </p:blipFill>
        <p:spPr bwMode="auto">
          <a:xfrm>
            <a:off x="7975714" y="4166281"/>
            <a:ext cx="1819486" cy="17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runoob.com/wp-content/uploads/2019/01/0e0w.jpe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/>
          <a:stretch/>
        </p:blipFill>
        <p:spPr bwMode="auto">
          <a:xfrm>
            <a:off x="8996875" y="4520813"/>
            <a:ext cx="1819486" cy="17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83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30271" y="6354818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VIX</a:t>
            </a:r>
            <a:r>
              <a:rPr lang="zh-CN" altLang="en-US" dirty="0"/>
              <a:t>期货</a:t>
            </a:r>
            <a:r>
              <a:rPr lang="zh-CN" altLang="en-US" dirty="0" smtClean="0"/>
              <a:t>跨</a:t>
            </a:r>
            <a:r>
              <a:rPr lang="zh-CN" altLang="en-US" dirty="0"/>
              <a:t>期套利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 rot="10800000" flipV="1">
            <a:off x="2929255" y="1315841"/>
            <a:ext cx="5692433" cy="517633"/>
            <a:chOff x="1290638" y="1493838"/>
            <a:chExt cx="6562725" cy="545499"/>
          </a:xfrm>
          <a:solidFill>
            <a:schemeClr val="bg2">
              <a:lumMod val="75000"/>
            </a:schemeClr>
          </a:solidFill>
        </p:grpSpPr>
        <p:sp>
          <p:nvSpPr>
            <p:cNvPr id="18" name="AutoShape 3"/>
            <p:cNvSpPr>
              <a:spLocks noChangeArrowheads="1"/>
            </p:cNvSpPr>
            <p:nvPr/>
          </p:nvSpPr>
          <p:spPr bwMode="auto">
            <a:xfrm>
              <a:off x="1290638" y="1685324"/>
              <a:ext cx="6562725" cy="354013"/>
            </a:xfrm>
            <a:prstGeom prst="rect">
              <a:avLst/>
            </a:prstGeom>
            <a:grpFill/>
            <a:ln w="12700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l" defTabSz="10963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9" name="AutoShape 3"/>
            <p:cNvSpPr>
              <a:spLocks noChangeArrowheads="1"/>
            </p:cNvSpPr>
            <p:nvPr/>
          </p:nvSpPr>
          <p:spPr bwMode="gray">
            <a:xfrm>
              <a:off x="1331762" y="1493838"/>
              <a:ext cx="6432550" cy="481013"/>
            </a:xfrm>
            <a:prstGeom prst="rect">
              <a:avLst/>
            </a:prstGeom>
            <a:grpFill/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l" defTabSz="1096346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358888" y="1531183"/>
              <a:ext cx="6384626" cy="4216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lvl="0" defTabSz="1096346" eaLnBrk="1" hangingPunct="1">
                <a:spcBef>
                  <a:spcPct val="0"/>
                </a:spcBef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I </a:t>
              </a:r>
              <a:r>
                <a:rPr lang="en-US" altLang="zh-CN" sz="2000" b="1" kern="0" dirty="0" smtClean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RECAP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 rot="10800000" flipV="1">
            <a:off x="2937671" y="3571506"/>
            <a:ext cx="5692433" cy="517633"/>
            <a:chOff x="1290638" y="1493838"/>
            <a:chExt cx="6562725" cy="545499"/>
          </a:xfrm>
          <a:solidFill>
            <a:srgbClr val="9C0308"/>
          </a:solidFill>
        </p:grpSpPr>
        <p:sp>
          <p:nvSpPr>
            <p:cNvPr id="34" name="AutoShape 3"/>
            <p:cNvSpPr>
              <a:spLocks noChangeArrowheads="1"/>
            </p:cNvSpPr>
            <p:nvPr/>
          </p:nvSpPr>
          <p:spPr bwMode="auto">
            <a:xfrm>
              <a:off x="1290638" y="1685324"/>
              <a:ext cx="6562725" cy="354013"/>
            </a:xfrm>
            <a:prstGeom prst="rect">
              <a:avLst/>
            </a:prstGeom>
            <a:grpFill/>
            <a:ln w="12700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l" defTabSz="10963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5" name="AutoShape 3"/>
            <p:cNvSpPr>
              <a:spLocks noChangeArrowheads="1"/>
            </p:cNvSpPr>
            <p:nvPr/>
          </p:nvSpPr>
          <p:spPr bwMode="gray">
            <a:xfrm>
              <a:off x="1331762" y="1493838"/>
              <a:ext cx="6432550" cy="481013"/>
            </a:xfrm>
            <a:prstGeom prst="rect">
              <a:avLst/>
            </a:prstGeom>
            <a:grpFill/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l" defTabSz="1096346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6" name="Rectangle 13"/>
            <p:cNvSpPr>
              <a:spLocks noChangeArrowheads="1"/>
            </p:cNvSpPr>
            <p:nvPr/>
          </p:nvSpPr>
          <p:spPr bwMode="auto">
            <a:xfrm>
              <a:off x="1358888" y="1531183"/>
              <a:ext cx="6384626" cy="4216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defTabSz="1096346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b="1" kern="0" dirty="0" smtClean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II Enhanced </a:t>
              </a:r>
              <a:r>
                <a:rPr lang="en-US" altLang="zh-CN" sz="2000" b="1" kern="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Risk Control Index</a:t>
              </a:r>
              <a:endParaRPr lang="zh-CN" altLang="en-US" sz="2000" b="1" kern="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242288" y="4394246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：风险控制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: 圆角 7"/>
          <p:cNvSpPr/>
          <p:nvPr/>
        </p:nvSpPr>
        <p:spPr>
          <a:xfrm>
            <a:off x="3622081" y="4362475"/>
            <a:ext cx="496669" cy="431882"/>
          </a:xfrm>
          <a:prstGeom prst="roundRect">
            <a:avLst/>
          </a:prstGeom>
          <a:solidFill>
            <a:srgbClr val="9C03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4242288" y="4768461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42288" y="5041017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增强策略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：七月持仓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: 圆角 7"/>
          <p:cNvSpPr/>
          <p:nvPr/>
        </p:nvSpPr>
        <p:spPr>
          <a:xfrm>
            <a:off x="3622081" y="5009246"/>
            <a:ext cx="496669" cy="431882"/>
          </a:xfrm>
          <a:prstGeom prst="roundRect">
            <a:avLst/>
          </a:prstGeom>
          <a:solidFill>
            <a:srgbClr val="9C03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242288" y="5415232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246297" y="2158324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7"/>
          <p:cNvSpPr/>
          <p:nvPr/>
        </p:nvSpPr>
        <p:spPr>
          <a:xfrm>
            <a:off x="3626090" y="2126553"/>
            <a:ext cx="496669" cy="431882"/>
          </a:xfrm>
          <a:prstGeom prst="roundRect">
            <a:avLst/>
          </a:prstGeom>
          <a:solidFill>
            <a:srgbClr val="AFAB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246297" y="2532539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246297" y="2797181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: 圆角 7"/>
          <p:cNvSpPr/>
          <p:nvPr/>
        </p:nvSpPr>
        <p:spPr>
          <a:xfrm>
            <a:off x="3626090" y="2765410"/>
            <a:ext cx="496669" cy="431882"/>
          </a:xfrm>
          <a:prstGeom prst="roundRect">
            <a:avLst/>
          </a:prstGeom>
          <a:solidFill>
            <a:srgbClr val="AFAB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246297" y="3171396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242288" y="5754052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7"/>
          <p:cNvSpPr/>
          <p:nvPr/>
        </p:nvSpPr>
        <p:spPr>
          <a:xfrm>
            <a:off x="3622081" y="5722281"/>
            <a:ext cx="496669" cy="431882"/>
          </a:xfrm>
          <a:prstGeom prst="roundRect">
            <a:avLst/>
          </a:prstGeom>
          <a:solidFill>
            <a:srgbClr val="9C03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242288" y="6128267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51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延伸策略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：风险控制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09451" y="1265589"/>
            <a:ext cx="10871356" cy="4855432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意义：一种</a:t>
            </a:r>
            <a:r>
              <a:rPr lang="zh-CN" altLang="en-US" sz="1600" dirty="0"/>
              <a:t>结构化产品领域的</a:t>
            </a:r>
            <a:r>
              <a:rPr lang="zh-CN" altLang="en-US" sz="1600" dirty="0" smtClean="0"/>
              <a:t>有效增强方法，目的是通过动态</a:t>
            </a:r>
            <a:r>
              <a:rPr lang="zh-CN" altLang="en-US" sz="1600" dirty="0"/>
              <a:t>调整基础资产的杠杆</a:t>
            </a:r>
            <a:r>
              <a:rPr lang="zh-CN" altLang="en-US" sz="1600" dirty="0" smtClean="0"/>
              <a:t>率（使</a:t>
            </a:r>
            <a:r>
              <a:rPr lang="zh-CN" altLang="en-US" sz="1600" dirty="0"/>
              <a:t>风险控制指数的波动率保持不变</a:t>
            </a:r>
            <a:r>
              <a:rPr lang="zh-CN" altLang="en-US" sz="1600" dirty="0" smtClean="0"/>
              <a:t>），</a:t>
            </a:r>
            <a:r>
              <a:rPr lang="zh-CN" altLang="en-US" sz="1600" dirty="0"/>
              <a:t>使投资者能够控制投资组合中基础资产的</a:t>
            </a:r>
            <a:r>
              <a:rPr lang="zh-CN" altLang="en-US" sz="1600" dirty="0" smtClean="0"/>
              <a:t>风险</a:t>
            </a:r>
            <a:endParaRPr lang="en-US" altLang="zh-CN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当</a:t>
            </a:r>
            <a:r>
              <a:rPr lang="zh-CN" altLang="en-US" sz="1600" dirty="0" smtClean="0"/>
              <a:t>波动性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“风险”</a:t>
            </a:r>
            <a:r>
              <a:rPr lang="en-US" altLang="zh-CN" sz="1600" dirty="0"/>
              <a:t>)</a:t>
            </a:r>
            <a:r>
              <a:rPr lang="zh-CN" altLang="en-US" sz="1600" dirty="0"/>
              <a:t>很高时，对基础指数的敞口就会减少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当</a:t>
            </a:r>
            <a:r>
              <a:rPr lang="zh-CN" altLang="en-US" sz="1600" dirty="0" smtClean="0"/>
              <a:t>波动性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“风险”</a:t>
            </a:r>
            <a:r>
              <a:rPr lang="en-US" altLang="zh-CN" sz="1600" dirty="0"/>
              <a:t>)</a:t>
            </a:r>
            <a:r>
              <a:rPr lang="zh-CN" altLang="en-US" sz="1600" dirty="0"/>
              <a:t>较低时，对基础指数的敞口就会</a:t>
            </a:r>
            <a:r>
              <a:rPr lang="zh-CN" altLang="en-US" sz="1600" dirty="0" smtClean="0"/>
              <a:t>增加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根据前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40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日年化波动率不超过一个阈值来</a:t>
            </a:r>
            <a:r>
              <a:rPr lang="zh-CN" altLang="en-US" sz="1600" b="1" dirty="0">
                <a:solidFill>
                  <a:srgbClr val="C00000"/>
                </a:solidFill>
              </a:rPr>
              <a:t>放缩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仓位，此处阈值设定为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5%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09451" y="896257"/>
            <a:ext cx="1072838" cy="369332"/>
          </a:xfrm>
          <a:prstGeom prst="rect">
            <a:avLst/>
          </a:prstGeom>
          <a:solidFill>
            <a:srgbClr val="9C03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策  略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877141" y="3316060"/>
            <a:ext cx="6150650" cy="2523800"/>
            <a:chOff x="2455186" y="3641289"/>
            <a:chExt cx="6150650" cy="2523800"/>
          </a:xfrm>
        </p:grpSpPr>
        <p:sp>
          <p:nvSpPr>
            <p:cNvPr id="29" name="object 9"/>
            <p:cNvSpPr/>
            <p:nvPr/>
          </p:nvSpPr>
          <p:spPr>
            <a:xfrm>
              <a:off x="6161488" y="5276399"/>
              <a:ext cx="1858003" cy="888690"/>
            </a:xfrm>
            <a:custGeom>
              <a:avLst/>
              <a:gdLst/>
              <a:ahLst/>
              <a:cxnLst/>
              <a:rect l="l" t="t" r="r" b="b"/>
              <a:pathLst>
                <a:path w="1287779" h="615950">
                  <a:moveTo>
                    <a:pt x="1287779" y="615695"/>
                  </a:moveTo>
                  <a:lnTo>
                    <a:pt x="1287779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1287779" y="615695"/>
                  </a:lnTo>
                  <a:close/>
                </a:path>
              </a:pathLst>
            </a:custGeom>
            <a:solidFill>
              <a:srgbClr val="9C0308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455186" y="3641289"/>
              <a:ext cx="6150650" cy="2520581"/>
              <a:chOff x="3348227" y="3710939"/>
              <a:chExt cx="4263009" cy="1747012"/>
            </a:xfrm>
          </p:grpSpPr>
          <p:sp>
            <p:nvSpPr>
              <p:cNvPr id="7" name="object 9"/>
              <p:cNvSpPr/>
              <p:nvPr/>
            </p:nvSpPr>
            <p:spPr>
              <a:xfrm>
                <a:off x="3439667" y="4841747"/>
                <a:ext cx="1287780" cy="615950"/>
              </a:xfrm>
              <a:custGeom>
                <a:avLst/>
                <a:gdLst/>
                <a:ahLst/>
                <a:cxnLst/>
                <a:rect l="l" t="t" r="r" b="b"/>
                <a:pathLst>
                  <a:path w="1287779" h="615950">
                    <a:moveTo>
                      <a:pt x="1287779" y="615695"/>
                    </a:moveTo>
                    <a:lnTo>
                      <a:pt x="1287779" y="0"/>
                    </a:lnTo>
                    <a:lnTo>
                      <a:pt x="0" y="0"/>
                    </a:lnTo>
                    <a:lnTo>
                      <a:pt x="0" y="615695"/>
                    </a:lnTo>
                    <a:lnTo>
                      <a:pt x="1287779" y="615695"/>
                    </a:lnTo>
                    <a:close/>
                  </a:path>
                </a:pathLst>
              </a:custGeom>
              <a:solidFill>
                <a:srgbClr val="9C0308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8" name="object 10"/>
              <p:cNvSpPr txBox="1"/>
              <p:nvPr/>
            </p:nvSpPr>
            <p:spPr>
              <a:xfrm>
                <a:off x="3519930" y="4865622"/>
                <a:ext cx="1128395" cy="509745"/>
              </a:xfrm>
              <a:prstGeom prst="rect">
                <a:avLst/>
              </a:prstGeom>
              <a:solidFill>
                <a:srgbClr val="9C0308"/>
              </a:solidFill>
            </p:spPr>
            <p:txBody>
              <a:bodyPr vert="horz" wrap="square" lIns="0" tIns="12065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Exposure</a:t>
                </a:r>
                <a:endParaRPr sz="1400" dirty="0">
                  <a:latin typeface="Trebuchet MS"/>
                  <a:cs typeface="Trebuchet MS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sz="1400" spc="-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to underlying</a:t>
                </a:r>
                <a:r>
                  <a:rPr sz="1400" spc="-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400" spc="-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Index</a:t>
                </a:r>
                <a:endParaRPr sz="1400" dirty="0">
                  <a:latin typeface="Trebuchet MS"/>
                  <a:cs typeface="Trebuchet MS"/>
                </a:endParaRPr>
              </a:p>
              <a:p>
                <a:pPr marL="1270"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sz="1400" spc="2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reduced</a:t>
                </a:r>
                <a:endParaRPr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9" name="object 11"/>
              <p:cNvSpPr txBox="1"/>
              <p:nvPr/>
            </p:nvSpPr>
            <p:spPr>
              <a:xfrm>
                <a:off x="4169664" y="3710939"/>
                <a:ext cx="2357755" cy="324868"/>
              </a:xfrm>
              <a:prstGeom prst="rect">
                <a:avLst/>
              </a:prstGeom>
              <a:solidFill>
                <a:srgbClr val="9C0308"/>
              </a:solidFill>
            </p:spPr>
            <p:txBody>
              <a:bodyPr vert="horz" wrap="square" lIns="0" tIns="37465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295"/>
                  </a:spcBef>
                </a:pPr>
                <a:r>
                  <a:rPr sz="1400" spc="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Initial</a:t>
                </a:r>
                <a:r>
                  <a:rPr sz="1400" spc="-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Exposure</a:t>
                </a:r>
                <a:endParaRPr sz="1400" dirty="0">
                  <a:latin typeface="Trebuchet MS"/>
                  <a:cs typeface="Trebuchet MS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sz="1400" spc="-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to the underlying</a:t>
                </a:r>
                <a:r>
                  <a:rPr sz="1400" spc="1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400" spc="-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Index</a:t>
                </a:r>
                <a:endParaRPr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10" name="object 12"/>
              <p:cNvSpPr txBox="1"/>
              <p:nvPr/>
            </p:nvSpPr>
            <p:spPr>
              <a:xfrm>
                <a:off x="5928103" y="4826507"/>
                <a:ext cx="1288939" cy="536854"/>
              </a:xfrm>
              <a:prstGeom prst="rect">
                <a:avLst/>
              </a:prstGeom>
              <a:solidFill>
                <a:srgbClr val="9C0308"/>
              </a:solidFill>
            </p:spPr>
            <p:txBody>
              <a:bodyPr vert="horz" wrap="square" lIns="0" tIns="50800" rIns="0" bIns="0" rtlCol="0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Exposure</a:t>
                </a:r>
              </a:p>
              <a:p>
                <a:pPr algn="ctr"/>
                <a:r>
                  <a:rPr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to underlying Index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-US"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I</a:t>
                </a:r>
                <a:r>
                  <a:rPr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ncreased</a:t>
                </a:r>
              </a:p>
            </p:txBody>
          </p:sp>
          <p:sp>
            <p:nvSpPr>
              <p:cNvPr id="11" name="object 13"/>
              <p:cNvSpPr/>
              <p:nvPr/>
            </p:nvSpPr>
            <p:spPr>
              <a:xfrm>
                <a:off x="4344923" y="4197095"/>
                <a:ext cx="2040889" cy="437515"/>
              </a:xfrm>
              <a:custGeom>
                <a:avLst/>
                <a:gdLst/>
                <a:ahLst/>
                <a:cxnLst/>
                <a:rect l="l" t="t" r="r" b="b"/>
                <a:pathLst>
                  <a:path w="2040889" h="437514">
                    <a:moveTo>
                      <a:pt x="2040635" y="219455"/>
                    </a:moveTo>
                    <a:lnTo>
                      <a:pt x="2018081" y="173605"/>
                    </a:lnTo>
                    <a:lnTo>
                      <a:pt x="1979432" y="144760"/>
                    </a:lnTo>
                    <a:lnTo>
                      <a:pt x="1923512" y="117649"/>
                    </a:lnTo>
                    <a:lnTo>
                      <a:pt x="1851710" y="92579"/>
                    </a:lnTo>
                    <a:lnTo>
                      <a:pt x="1810288" y="80905"/>
                    </a:lnTo>
                    <a:lnTo>
                      <a:pt x="1765416" y="69857"/>
                    </a:lnTo>
                    <a:lnTo>
                      <a:pt x="1717268" y="59472"/>
                    </a:lnTo>
                    <a:lnTo>
                      <a:pt x="1666018" y="49789"/>
                    </a:lnTo>
                    <a:lnTo>
                      <a:pt x="1611839" y="40847"/>
                    </a:lnTo>
                    <a:lnTo>
                      <a:pt x="1554905" y="32683"/>
                    </a:lnTo>
                    <a:lnTo>
                      <a:pt x="1495389" y="25335"/>
                    </a:lnTo>
                    <a:lnTo>
                      <a:pt x="1433466" y="18844"/>
                    </a:lnTo>
                    <a:lnTo>
                      <a:pt x="1369308" y="13245"/>
                    </a:lnTo>
                    <a:lnTo>
                      <a:pt x="1303089" y="8579"/>
                    </a:lnTo>
                    <a:lnTo>
                      <a:pt x="1234983" y="4883"/>
                    </a:lnTo>
                    <a:lnTo>
                      <a:pt x="1165164" y="2196"/>
                    </a:lnTo>
                    <a:lnTo>
                      <a:pt x="1093805" y="555"/>
                    </a:lnTo>
                    <a:lnTo>
                      <a:pt x="1021079" y="0"/>
                    </a:lnTo>
                    <a:lnTo>
                      <a:pt x="948164" y="555"/>
                    </a:lnTo>
                    <a:lnTo>
                      <a:pt x="876631" y="2196"/>
                    </a:lnTo>
                    <a:lnTo>
                      <a:pt x="806654" y="4883"/>
                    </a:lnTo>
                    <a:lnTo>
                      <a:pt x="738405" y="8579"/>
                    </a:lnTo>
                    <a:lnTo>
                      <a:pt x="672058" y="13245"/>
                    </a:lnTo>
                    <a:lnTo>
                      <a:pt x="607785" y="18844"/>
                    </a:lnTo>
                    <a:lnTo>
                      <a:pt x="545759" y="25335"/>
                    </a:lnTo>
                    <a:lnTo>
                      <a:pt x="486153" y="32683"/>
                    </a:lnTo>
                    <a:lnTo>
                      <a:pt x="429139" y="40847"/>
                    </a:lnTo>
                    <a:lnTo>
                      <a:pt x="374892" y="49789"/>
                    </a:lnTo>
                    <a:lnTo>
                      <a:pt x="323583" y="59472"/>
                    </a:lnTo>
                    <a:lnTo>
                      <a:pt x="275385" y="69857"/>
                    </a:lnTo>
                    <a:lnTo>
                      <a:pt x="230472" y="80905"/>
                    </a:lnTo>
                    <a:lnTo>
                      <a:pt x="189016" y="92579"/>
                    </a:lnTo>
                    <a:lnTo>
                      <a:pt x="151190" y="104839"/>
                    </a:lnTo>
                    <a:lnTo>
                      <a:pt x="87118" y="130968"/>
                    </a:lnTo>
                    <a:lnTo>
                      <a:pt x="39641" y="158985"/>
                    </a:lnTo>
                    <a:lnTo>
                      <a:pt x="10140" y="188583"/>
                    </a:lnTo>
                    <a:lnTo>
                      <a:pt x="0" y="219455"/>
                    </a:lnTo>
                    <a:lnTo>
                      <a:pt x="2564" y="235024"/>
                    </a:lnTo>
                    <a:lnTo>
                      <a:pt x="39641" y="279804"/>
                    </a:lnTo>
                    <a:lnTo>
                      <a:pt x="87118" y="307686"/>
                    </a:lnTo>
                    <a:lnTo>
                      <a:pt x="151190" y="333647"/>
                    </a:lnTo>
                    <a:lnTo>
                      <a:pt x="189016" y="345815"/>
                    </a:lnTo>
                    <a:lnTo>
                      <a:pt x="230472" y="357392"/>
                    </a:lnTo>
                    <a:lnTo>
                      <a:pt x="275385" y="368342"/>
                    </a:lnTo>
                    <a:lnTo>
                      <a:pt x="323583" y="378627"/>
                    </a:lnTo>
                    <a:lnTo>
                      <a:pt x="374892" y="388212"/>
                    </a:lnTo>
                    <a:lnTo>
                      <a:pt x="429139" y="397058"/>
                    </a:lnTo>
                    <a:lnTo>
                      <a:pt x="486153" y="405129"/>
                    </a:lnTo>
                    <a:lnTo>
                      <a:pt x="545759" y="412389"/>
                    </a:lnTo>
                    <a:lnTo>
                      <a:pt x="607785" y="418800"/>
                    </a:lnTo>
                    <a:lnTo>
                      <a:pt x="672058" y="424326"/>
                    </a:lnTo>
                    <a:lnTo>
                      <a:pt x="738405" y="428930"/>
                    </a:lnTo>
                    <a:lnTo>
                      <a:pt x="806654" y="432575"/>
                    </a:lnTo>
                    <a:lnTo>
                      <a:pt x="876631" y="435224"/>
                    </a:lnTo>
                    <a:lnTo>
                      <a:pt x="948164" y="436840"/>
                    </a:lnTo>
                    <a:lnTo>
                      <a:pt x="1021079" y="437387"/>
                    </a:lnTo>
                    <a:lnTo>
                      <a:pt x="1093805" y="436840"/>
                    </a:lnTo>
                    <a:lnTo>
                      <a:pt x="1165164" y="435224"/>
                    </a:lnTo>
                    <a:lnTo>
                      <a:pt x="1234983" y="432575"/>
                    </a:lnTo>
                    <a:lnTo>
                      <a:pt x="1303089" y="428930"/>
                    </a:lnTo>
                    <a:lnTo>
                      <a:pt x="1369308" y="424326"/>
                    </a:lnTo>
                    <a:lnTo>
                      <a:pt x="1433466" y="418800"/>
                    </a:lnTo>
                    <a:lnTo>
                      <a:pt x="1495389" y="412389"/>
                    </a:lnTo>
                    <a:lnTo>
                      <a:pt x="1554905" y="405129"/>
                    </a:lnTo>
                    <a:lnTo>
                      <a:pt x="1611839" y="397058"/>
                    </a:lnTo>
                    <a:lnTo>
                      <a:pt x="1666018" y="388212"/>
                    </a:lnTo>
                    <a:lnTo>
                      <a:pt x="1717268" y="378627"/>
                    </a:lnTo>
                    <a:lnTo>
                      <a:pt x="1765416" y="368342"/>
                    </a:lnTo>
                    <a:lnTo>
                      <a:pt x="1810288" y="357392"/>
                    </a:lnTo>
                    <a:lnTo>
                      <a:pt x="1851710" y="345815"/>
                    </a:lnTo>
                    <a:lnTo>
                      <a:pt x="1889510" y="333647"/>
                    </a:lnTo>
                    <a:lnTo>
                      <a:pt x="1953544" y="307686"/>
                    </a:lnTo>
                    <a:lnTo>
                      <a:pt x="2001002" y="279804"/>
                    </a:lnTo>
                    <a:lnTo>
                      <a:pt x="2030496" y="250295"/>
                    </a:lnTo>
                    <a:lnTo>
                      <a:pt x="2040635" y="21945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bject 14"/>
              <p:cNvSpPr txBox="1"/>
              <p:nvPr/>
            </p:nvSpPr>
            <p:spPr>
              <a:xfrm>
                <a:off x="4801613" y="4246878"/>
                <a:ext cx="1126490" cy="30709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 marR="5080" indent="12065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Realised </a:t>
                </a:r>
                <a:r>
                  <a:rPr sz="1400" spc="-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Volatility  of underlying</a:t>
                </a:r>
                <a:r>
                  <a:rPr sz="1400" spc="-5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 </a:t>
                </a:r>
                <a:r>
                  <a:rPr sz="1400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index</a:t>
                </a:r>
              </a:p>
            </p:txBody>
          </p:sp>
          <p:sp>
            <p:nvSpPr>
              <p:cNvPr id="13" name="object 15"/>
              <p:cNvSpPr/>
              <p:nvPr/>
            </p:nvSpPr>
            <p:spPr>
              <a:xfrm>
                <a:off x="3831335" y="4294632"/>
                <a:ext cx="51371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513714" h="241300">
                    <a:moveTo>
                      <a:pt x="513587" y="120395"/>
                    </a:moveTo>
                    <a:lnTo>
                      <a:pt x="487622" y="67202"/>
                    </a:lnTo>
                    <a:lnTo>
                      <a:pt x="417829" y="26272"/>
                    </a:lnTo>
                    <a:lnTo>
                      <a:pt x="370296" y="12138"/>
                    </a:lnTo>
                    <a:lnTo>
                      <a:pt x="316365" y="3150"/>
                    </a:lnTo>
                    <a:lnTo>
                      <a:pt x="257555" y="0"/>
                    </a:lnTo>
                    <a:lnTo>
                      <a:pt x="198182" y="3150"/>
                    </a:lnTo>
                    <a:lnTo>
                      <a:pt x="143846" y="12138"/>
                    </a:lnTo>
                    <a:lnTo>
                      <a:pt x="96043" y="26272"/>
                    </a:lnTo>
                    <a:lnTo>
                      <a:pt x="56263" y="44858"/>
                    </a:lnTo>
                    <a:lnTo>
                      <a:pt x="6749" y="92612"/>
                    </a:lnTo>
                    <a:lnTo>
                      <a:pt x="0" y="120395"/>
                    </a:lnTo>
                    <a:lnTo>
                      <a:pt x="6749" y="148179"/>
                    </a:lnTo>
                    <a:lnTo>
                      <a:pt x="56263" y="195933"/>
                    </a:lnTo>
                    <a:lnTo>
                      <a:pt x="96043" y="214519"/>
                    </a:lnTo>
                    <a:lnTo>
                      <a:pt x="143846" y="228653"/>
                    </a:lnTo>
                    <a:lnTo>
                      <a:pt x="198182" y="237641"/>
                    </a:lnTo>
                    <a:lnTo>
                      <a:pt x="257555" y="240791"/>
                    </a:lnTo>
                    <a:lnTo>
                      <a:pt x="316365" y="237641"/>
                    </a:lnTo>
                    <a:lnTo>
                      <a:pt x="370296" y="228653"/>
                    </a:lnTo>
                    <a:lnTo>
                      <a:pt x="417829" y="214519"/>
                    </a:lnTo>
                    <a:lnTo>
                      <a:pt x="457444" y="195933"/>
                    </a:lnTo>
                    <a:lnTo>
                      <a:pt x="506843" y="148179"/>
                    </a:lnTo>
                    <a:lnTo>
                      <a:pt x="513587" y="12039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object 16"/>
              <p:cNvSpPr txBox="1"/>
              <p:nvPr/>
            </p:nvSpPr>
            <p:spPr>
              <a:xfrm>
                <a:off x="3890262" y="4321554"/>
                <a:ext cx="396240" cy="1577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1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H</a:t>
                </a:r>
                <a:r>
                  <a:rPr sz="1400" spc="-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ig</a:t>
                </a:r>
                <a:r>
                  <a:rPr sz="1400" spc="-1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h</a:t>
                </a:r>
                <a:r>
                  <a:rPr sz="1400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e</a:t>
                </a:r>
                <a:r>
                  <a:rPr sz="1400" spc="-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r</a:t>
                </a:r>
                <a:endParaRPr sz="1400" dirty="0">
                  <a:solidFill>
                    <a:schemeClr val="bg1"/>
                  </a:solidFill>
                  <a:latin typeface="Trebuchet MS"/>
                  <a:cs typeface="Trebuchet MS"/>
                </a:endParaRPr>
              </a:p>
            </p:txBody>
          </p:sp>
          <p:sp>
            <p:nvSpPr>
              <p:cNvPr id="16" name="object 17"/>
              <p:cNvSpPr/>
              <p:nvPr/>
            </p:nvSpPr>
            <p:spPr>
              <a:xfrm>
                <a:off x="6385559" y="4294632"/>
                <a:ext cx="5048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241300">
                    <a:moveTo>
                      <a:pt x="504443" y="120395"/>
                    </a:moveTo>
                    <a:lnTo>
                      <a:pt x="478815" y="67202"/>
                    </a:lnTo>
                    <a:lnTo>
                      <a:pt x="409893" y="26272"/>
                    </a:lnTo>
                    <a:lnTo>
                      <a:pt x="362929" y="12138"/>
                    </a:lnTo>
                    <a:lnTo>
                      <a:pt x="309620" y="3150"/>
                    </a:lnTo>
                    <a:lnTo>
                      <a:pt x="251459" y="0"/>
                    </a:lnTo>
                    <a:lnTo>
                      <a:pt x="193863" y="3150"/>
                    </a:lnTo>
                    <a:lnTo>
                      <a:pt x="140958" y="12138"/>
                    </a:lnTo>
                    <a:lnTo>
                      <a:pt x="94265" y="26272"/>
                    </a:lnTo>
                    <a:lnTo>
                      <a:pt x="55303" y="44858"/>
                    </a:lnTo>
                    <a:lnTo>
                      <a:pt x="6651" y="92612"/>
                    </a:lnTo>
                    <a:lnTo>
                      <a:pt x="0" y="120395"/>
                    </a:lnTo>
                    <a:lnTo>
                      <a:pt x="6651" y="148179"/>
                    </a:lnTo>
                    <a:lnTo>
                      <a:pt x="55303" y="195933"/>
                    </a:lnTo>
                    <a:lnTo>
                      <a:pt x="94265" y="214519"/>
                    </a:lnTo>
                    <a:lnTo>
                      <a:pt x="140958" y="228653"/>
                    </a:lnTo>
                    <a:lnTo>
                      <a:pt x="193863" y="237641"/>
                    </a:lnTo>
                    <a:lnTo>
                      <a:pt x="251459" y="240791"/>
                    </a:lnTo>
                    <a:lnTo>
                      <a:pt x="309620" y="237641"/>
                    </a:lnTo>
                    <a:lnTo>
                      <a:pt x="362929" y="228653"/>
                    </a:lnTo>
                    <a:lnTo>
                      <a:pt x="409893" y="214519"/>
                    </a:lnTo>
                    <a:lnTo>
                      <a:pt x="449020" y="195933"/>
                    </a:lnTo>
                    <a:lnTo>
                      <a:pt x="497788" y="148179"/>
                    </a:lnTo>
                    <a:lnTo>
                      <a:pt x="504443" y="12039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bject 18"/>
              <p:cNvSpPr txBox="1"/>
              <p:nvPr/>
            </p:nvSpPr>
            <p:spPr>
              <a:xfrm>
                <a:off x="6452105" y="4321554"/>
                <a:ext cx="372110" cy="1577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10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L</a:t>
                </a:r>
                <a:r>
                  <a:rPr sz="1400" spc="-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o</a:t>
                </a:r>
                <a:r>
                  <a:rPr sz="1400" spc="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w</a:t>
                </a:r>
                <a:r>
                  <a:rPr sz="1400" spc="-10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e</a:t>
                </a:r>
                <a:r>
                  <a:rPr sz="1400" spc="-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r</a:t>
                </a:r>
                <a:endParaRPr sz="1400">
                  <a:solidFill>
                    <a:schemeClr val="bg1"/>
                  </a:solidFill>
                  <a:latin typeface="Trebuchet MS"/>
                  <a:cs typeface="Trebuchet MS"/>
                </a:endParaRPr>
              </a:p>
            </p:txBody>
          </p:sp>
          <p:grpSp>
            <p:nvGrpSpPr>
              <p:cNvPr id="19" name="object 19"/>
              <p:cNvGrpSpPr/>
              <p:nvPr/>
            </p:nvGrpSpPr>
            <p:grpSpPr>
              <a:xfrm>
                <a:off x="3348227" y="4094988"/>
                <a:ext cx="4263009" cy="1362963"/>
                <a:chOff x="3348227" y="4094988"/>
                <a:chExt cx="4263009" cy="1362963"/>
              </a:xfrm>
            </p:grpSpPr>
            <p:sp>
              <p:nvSpPr>
                <p:cNvPr id="20" name="object 20"/>
                <p:cNvSpPr/>
                <p:nvPr/>
              </p:nvSpPr>
              <p:spPr>
                <a:xfrm>
                  <a:off x="3348227" y="4197095"/>
                  <a:ext cx="4025265" cy="437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5265" h="437514">
                      <a:moveTo>
                        <a:pt x="3541775" y="144779"/>
                      </a:moveTo>
                      <a:lnTo>
                        <a:pt x="3568945" y="196524"/>
                      </a:lnTo>
                      <a:lnTo>
                        <a:pt x="3595687" y="242125"/>
                      </a:lnTo>
                      <a:lnTo>
                        <a:pt x="3622143" y="274867"/>
                      </a:lnTo>
                      <a:lnTo>
                        <a:pt x="3648455" y="288035"/>
                      </a:lnTo>
                      <a:lnTo>
                        <a:pt x="3676935" y="270200"/>
                      </a:lnTo>
                      <a:lnTo>
                        <a:pt x="3705986" y="227647"/>
                      </a:lnTo>
                      <a:lnTo>
                        <a:pt x="3733323" y="183665"/>
                      </a:lnTo>
                      <a:lnTo>
                        <a:pt x="3756659" y="161543"/>
                      </a:lnTo>
                      <a:lnTo>
                        <a:pt x="3773352" y="173521"/>
                      </a:lnTo>
                      <a:lnTo>
                        <a:pt x="3786187" y="205930"/>
                      </a:lnTo>
                      <a:lnTo>
                        <a:pt x="3797593" y="239768"/>
                      </a:lnTo>
                      <a:lnTo>
                        <a:pt x="3809999" y="256031"/>
                      </a:lnTo>
                      <a:lnTo>
                        <a:pt x="3823477" y="245363"/>
                      </a:lnTo>
                      <a:lnTo>
                        <a:pt x="3836669" y="218693"/>
                      </a:lnTo>
                      <a:lnTo>
                        <a:pt x="3849862" y="190880"/>
                      </a:lnTo>
                      <a:lnTo>
                        <a:pt x="3863339" y="176783"/>
                      </a:lnTo>
                      <a:lnTo>
                        <a:pt x="3877032" y="184642"/>
                      </a:lnTo>
                      <a:lnTo>
                        <a:pt x="3890581" y="205358"/>
                      </a:lnTo>
                      <a:lnTo>
                        <a:pt x="3903844" y="227790"/>
                      </a:lnTo>
                      <a:lnTo>
                        <a:pt x="3916679" y="240791"/>
                      </a:lnTo>
                      <a:lnTo>
                        <a:pt x="3930395" y="238148"/>
                      </a:lnTo>
                      <a:lnTo>
                        <a:pt x="3944111" y="227647"/>
                      </a:lnTo>
                      <a:lnTo>
                        <a:pt x="3957827" y="215717"/>
                      </a:lnTo>
                      <a:lnTo>
                        <a:pt x="3971543" y="208787"/>
                      </a:lnTo>
                      <a:lnTo>
                        <a:pt x="3984378" y="208597"/>
                      </a:lnTo>
                      <a:lnTo>
                        <a:pt x="3997642" y="211835"/>
                      </a:lnTo>
                      <a:lnTo>
                        <a:pt x="4011191" y="217360"/>
                      </a:lnTo>
                      <a:lnTo>
                        <a:pt x="4024883" y="224027"/>
                      </a:lnTo>
                    </a:path>
                    <a:path w="4025265" h="437514">
                      <a:moveTo>
                        <a:pt x="483107" y="0"/>
                      </a:moveTo>
                      <a:lnTo>
                        <a:pt x="470968" y="71293"/>
                      </a:lnTo>
                      <a:lnTo>
                        <a:pt x="458916" y="140805"/>
                      </a:lnTo>
                      <a:lnTo>
                        <a:pt x="446927" y="206868"/>
                      </a:lnTo>
                      <a:lnTo>
                        <a:pt x="434975" y="267814"/>
                      </a:lnTo>
                      <a:lnTo>
                        <a:pt x="423036" y="321973"/>
                      </a:lnTo>
                      <a:lnTo>
                        <a:pt x="411084" y="367679"/>
                      </a:lnTo>
                      <a:lnTo>
                        <a:pt x="387043" y="427054"/>
                      </a:lnTo>
                      <a:lnTo>
                        <a:pt x="374903" y="437387"/>
                      </a:lnTo>
                      <a:lnTo>
                        <a:pt x="362916" y="426619"/>
                      </a:lnTo>
                      <a:lnTo>
                        <a:pt x="350465" y="393348"/>
                      </a:lnTo>
                      <a:lnTo>
                        <a:pt x="337763" y="343746"/>
                      </a:lnTo>
                      <a:lnTo>
                        <a:pt x="325023" y="283984"/>
                      </a:lnTo>
                      <a:lnTo>
                        <a:pt x="312459" y="220233"/>
                      </a:lnTo>
                      <a:lnTo>
                        <a:pt x="300284" y="158665"/>
                      </a:lnTo>
                      <a:lnTo>
                        <a:pt x="288711" y="105450"/>
                      </a:lnTo>
                      <a:lnTo>
                        <a:pt x="277953" y="66761"/>
                      </a:lnTo>
                      <a:lnTo>
                        <a:pt x="268223" y="48767"/>
                      </a:lnTo>
                      <a:lnTo>
                        <a:pt x="257591" y="59693"/>
                      </a:lnTo>
                      <a:lnTo>
                        <a:pt x="248851" y="98477"/>
                      </a:lnTo>
                      <a:lnTo>
                        <a:pt x="241471" y="154537"/>
                      </a:lnTo>
                      <a:lnTo>
                        <a:pt x="234918" y="217287"/>
                      </a:lnTo>
                      <a:lnTo>
                        <a:pt x="228657" y="276146"/>
                      </a:lnTo>
                      <a:lnTo>
                        <a:pt x="222157" y="320528"/>
                      </a:lnTo>
                      <a:lnTo>
                        <a:pt x="214883" y="339851"/>
                      </a:lnTo>
                      <a:lnTo>
                        <a:pt x="205747" y="325077"/>
                      </a:lnTo>
                      <a:lnTo>
                        <a:pt x="196652" y="282109"/>
                      </a:lnTo>
                      <a:lnTo>
                        <a:pt x="187642" y="224408"/>
                      </a:lnTo>
                      <a:lnTo>
                        <a:pt x="178759" y="165438"/>
                      </a:lnTo>
                      <a:lnTo>
                        <a:pt x="170045" y="118660"/>
                      </a:lnTo>
                      <a:lnTo>
                        <a:pt x="161543" y="97535"/>
                      </a:lnTo>
                      <a:lnTo>
                        <a:pt x="150571" y="113275"/>
                      </a:lnTo>
                      <a:lnTo>
                        <a:pt x="139598" y="157983"/>
                      </a:lnTo>
                      <a:lnTo>
                        <a:pt x="128625" y="214176"/>
                      </a:lnTo>
                      <a:lnTo>
                        <a:pt x="117652" y="264371"/>
                      </a:lnTo>
                      <a:lnTo>
                        <a:pt x="106679" y="291083"/>
                      </a:lnTo>
                      <a:lnTo>
                        <a:pt x="93845" y="284225"/>
                      </a:lnTo>
                      <a:lnTo>
                        <a:pt x="80581" y="252221"/>
                      </a:lnTo>
                      <a:lnTo>
                        <a:pt x="67032" y="215645"/>
                      </a:lnTo>
                      <a:lnTo>
                        <a:pt x="53339" y="195071"/>
                      </a:lnTo>
                      <a:lnTo>
                        <a:pt x="40505" y="194738"/>
                      </a:lnTo>
                      <a:lnTo>
                        <a:pt x="27241" y="204977"/>
                      </a:lnTo>
                      <a:lnTo>
                        <a:pt x="13692" y="222075"/>
                      </a:lnTo>
                      <a:lnTo>
                        <a:pt x="0" y="242315"/>
                      </a:lnTo>
                    </a:path>
                  </a:pathLst>
                </a:custGeom>
                <a:ln w="9524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pic>
              <p:nvPicPr>
                <p:cNvPr id="21" name="object 21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311139" y="4094988"/>
                  <a:ext cx="76200" cy="102108"/>
                </a:xfrm>
                <a:prstGeom prst="rect">
                  <a:avLst/>
                </a:prstGeom>
              </p:spPr>
            </p:pic>
            <p:sp>
              <p:nvSpPr>
                <p:cNvPr id="22" name="object 22"/>
                <p:cNvSpPr/>
                <p:nvPr/>
              </p:nvSpPr>
              <p:spPr>
                <a:xfrm>
                  <a:off x="4044696" y="4538484"/>
                  <a:ext cx="2615565" cy="295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565" h="295910">
                      <a:moveTo>
                        <a:pt x="76200" y="219456"/>
                      </a:moveTo>
                      <a:lnTo>
                        <a:pt x="44196" y="219456"/>
                      </a:lnTo>
                      <a:lnTo>
                        <a:pt x="44196" y="3048"/>
                      </a:lnTo>
                      <a:lnTo>
                        <a:pt x="41148" y="0"/>
                      </a:lnTo>
                      <a:lnTo>
                        <a:pt x="36576" y="0"/>
                      </a:lnTo>
                      <a:lnTo>
                        <a:pt x="33528" y="3048"/>
                      </a:lnTo>
                      <a:lnTo>
                        <a:pt x="33528" y="219456"/>
                      </a:lnTo>
                      <a:lnTo>
                        <a:pt x="0" y="219456"/>
                      </a:lnTo>
                      <a:lnTo>
                        <a:pt x="33528" y="286512"/>
                      </a:lnTo>
                      <a:lnTo>
                        <a:pt x="38100" y="295656"/>
                      </a:lnTo>
                      <a:lnTo>
                        <a:pt x="44196" y="283464"/>
                      </a:lnTo>
                      <a:lnTo>
                        <a:pt x="76200" y="219456"/>
                      </a:lnTo>
                      <a:close/>
                    </a:path>
                    <a:path w="2615565" h="295910">
                      <a:moveTo>
                        <a:pt x="2615184" y="219456"/>
                      </a:moveTo>
                      <a:lnTo>
                        <a:pt x="2581656" y="219456"/>
                      </a:lnTo>
                      <a:lnTo>
                        <a:pt x="2581656" y="3048"/>
                      </a:lnTo>
                      <a:lnTo>
                        <a:pt x="2580132" y="0"/>
                      </a:lnTo>
                      <a:lnTo>
                        <a:pt x="2574036" y="0"/>
                      </a:lnTo>
                      <a:lnTo>
                        <a:pt x="2572512" y="3048"/>
                      </a:lnTo>
                      <a:lnTo>
                        <a:pt x="2572512" y="219456"/>
                      </a:lnTo>
                      <a:lnTo>
                        <a:pt x="2538984" y="219456"/>
                      </a:lnTo>
                      <a:lnTo>
                        <a:pt x="2572512" y="286512"/>
                      </a:lnTo>
                      <a:lnTo>
                        <a:pt x="2577084" y="295656"/>
                      </a:lnTo>
                      <a:lnTo>
                        <a:pt x="2581656" y="286512"/>
                      </a:lnTo>
                      <a:lnTo>
                        <a:pt x="2615184" y="2194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3" name="object 23"/>
                <p:cNvSpPr/>
                <p:nvPr/>
              </p:nvSpPr>
              <p:spPr>
                <a:xfrm>
                  <a:off x="4797551" y="5117591"/>
                  <a:ext cx="268605" cy="34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 h="340360">
                      <a:moveTo>
                        <a:pt x="268223" y="339851"/>
                      </a:moveTo>
                      <a:lnTo>
                        <a:pt x="268223" y="0"/>
                      </a:lnTo>
                      <a:lnTo>
                        <a:pt x="0" y="0"/>
                      </a:lnTo>
                      <a:lnTo>
                        <a:pt x="0" y="339851"/>
                      </a:lnTo>
                      <a:lnTo>
                        <a:pt x="268223" y="339851"/>
                      </a:lnTo>
                      <a:close/>
                    </a:path>
                  </a:pathLst>
                </a:custGeom>
                <a:solidFill>
                  <a:srgbClr val="9C0308"/>
                </a:solidFill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4" name="object 24"/>
                <p:cNvSpPr/>
                <p:nvPr/>
              </p:nvSpPr>
              <p:spPr>
                <a:xfrm>
                  <a:off x="4797551" y="4826507"/>
                  <a:ext cx="268605" cy="291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 h="291464">
                      <a:moveTo>
                        <a:pt x="268223" y="291083"/>
                      </a:moveTo>
                      <a:lnTo>
                        <a:pt x="268223" y="0"/>
                      </a:lnTo>
                      <a:lnTo>
                        <a:pt x="0" y="0"/>
                      </a:lnTo>
                      <a:lnTo>
                        <a:pt x="0" y="291083"/>
                      </a:lnTo>
                      <a:lnTo>
                        <a:pt x="268223" y="291083"/>
                      </a:lnTo>
                      <a:close/>
                    </a:path>
                  </a:pathLst>
                </a:custGeom>
                <a:solidFill>
                  <a:srgbClr val="F6BCBC"/>
                </a:solidFill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5" name="object 25"/>
                <p:cNvSpPr/>
                <p:nvPr/>
              </p:nvSpPr>
              <p:spPr>
                <a:xfrm>
                  <a:off x="4820411" y="5003291"/>
                  <a:ext cx="26860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>
                      <a:moveTo>
                        <a:pt x="0" y="0"/>
                      </a:moveTo>
                      <a:lnTo>
                        <a:pt x="268223" y="0"/>
                      </a:lnTo>
                    </a:path>
                  </a:pathLst>
                </a:custGeom>
                <a:ln w="38099">
                  <a:solidFill>
                    <a:srgbClr val="FFFFFF"/>
                  </a:solidFill>
                  <a:prstDash val="dot"/>
                </a:ln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6" name="object 26"/>
                <p:cNvSpPr/>
                <p:nvPr/>
              </p:nvSpPr>
              <p:spPr>
                <a:xfrm>
                  <a:off x="7318247" y="4924043"/>
                  <a:ext cx="268605" cy="533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 h="533400">
                      <a:moveTo>
                        <a:pt x="268223" y="533399"/>
                      </a:moveTo>
                      <a:lnTo>
                        <a:pt x="268223" y="0"/>
                      </a:lnTo>
                      <a:lnTo>
                        <a:pt x="0" y="0"/>
                      </a:lnTo>
                      <a:lnTo>
                        <a:pt x="0" y="533399"/>
                      </a:lnTo>
                      <a:lnTo>
                        <a:pt x="268223" y="533399"/>
                      </a:lnTo>
                      <a:close/>
                    </a:path>
                  </a:pathLst>
                </a:custGeom>
                <a:solidFill>
                  <a:srgbClr val="9C0308"/>
                </a:solidFill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7" name="object 27"/>
                <p:cNvSpPr/>
                <p:nvPr/>
              </p:nvSpPr>
              <p:spPr>
                <a:xfrm>
                  <a:off x="7318247" y="4826507"/>
                  <a:ext cx="268605" cy="97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 h="97789">
                      <a:moveTo>
                        <a:pt x="268223" y="97535"/>
                      </a:moveTo>
                      <a:lnTo>
                        <a:pt x="268223" y="0"/>
                      </a:lnTo>
                      <a:lnTo>
                        <a:pt x="0" y="0"/>
                      </a:lnTo>
                      <a:lnTo>
                        <a:pt x="0" y="97535"/>
                      </a:lnTo>
                      <a:lnTo>
                        <a:pt x="268223" y="97535"/>
                      </a:lnTo>
                      <a:close/>
                    </a:path>
                  </a:pathLst>
                </a:custGeom>
                <a:solidFill>
                  <a:srgbClr val="F6BCBC"/>
                </a:solidFill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8" name="object 28"/>
                <p:cNvSpPr/>
                <p:nvPr/>
              </p:nvSpPr>
              <p:spPr>
                <a:xfrm>
                  <a:off x="7342631" y="5003291"/>
                  <a:ext cx="26860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>
                      <a:moveTo>
                        <a:pt x="0" y="0"/>
                      </a:moveTo>
                      <a:lnTo>
                        <a:pt x="268223" y="0"/>
                      </a:lnTo>
                    </a:path>
                  </a:pathLst>
                </a:custGeom>
                <a:ln w="38099">
                  <a:solidFill>
                    <a:srgbClr val="FFFFFF"/>
                  </a:solidFill>
                  <a:prstDash val="dot"/>
                </a:ln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421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3235</TotalTime>
  <Words>2176</Words>
  <Application>Microsoft Office PowerPoint</Application>
  <PresentationFormat>宽屏</PresentationFormat>
  <Paragraphs>519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 Unicode MS</vt:lpstr>
      <vt:lpstr>var(--jp-code-font-family)</vt:lpstr>
      <vt:lpstr>等线</vt:lpstr>
      <vt:lpstr>黑体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Trebuchet MS</vt:lpstr>
      <vt:lpstr>Office 主题</vt:lpstr>
      <vt:lpstr>PowerPoint 演示文稿</vt:lpstr>
      <vt:lpstr>VIX期货跨期套利</vt:lpstr>
      <vt:lpstr>1.策略</vt:lpstr>
      <vt:lpstr>2.回测</vt:lpstr>
      <vt:lpstr>2.回测</vt:lpstr>
      <vt:lpstr>2.回测</vt:lpstr>
      <vt:lpstr>2.回测</vt:lpstr>
      <vt:lpstr>VIX期货跨期套利</vt:lpstr>
      <vt:lpstr>延伸策略1：风险控制</vt:lpstr>
      <vt:lpstr>延伸策略2：增强策略</vt:lpstr>
      <vt:lpstr>三个策略对比</vt:lpstr>
      <vt:lpstr>回测</vt:lpstr>
      <vt:lpstr>回测</vt:lpstr>
      <vt:lpstr>回测</vt:lpstr>
      <vt:lpstr>回测</vt:lpstr>
      <vt:lpstr>回测</vt:lpstr>
      <vt:lpstr>回测</vt:lpstr>
      <vt:lpstr>回测</vt:lpstr>
      <vt:lpstr>回测</vt:lpstr>
      <vt:lpstr>回测</vt:lpstr>
      <vt:lpstr>2.回测 效果对比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renyanjia</dc:creator>
  <cp:lastModifiedBy>聂 书涵</cp:lastModifiedBy>
  <cp:revision>448</cp:revision>
  <dcterms:created xsi:type="dcterms:W3CDTF">2016-03-04T04:52:50Z</dcterms:created>
  <dcterms:modified xsi:type="dcterms:W3CDTF">2020-11-23T12:13:49Z</dcterms:modified>
</cp:coreProperties>
</file>